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67" r:id="rId6"/>
  </p:sldMasterIdLst>
  <p:notesMasterIdLst>
    <p:notesMasterId r:id="rId43"/>
  </p:notesMasterIdLst>
  <p:sldIdLst>
    <p:sldId id="333" r:id="rId7"/>
    <p:sldId id="476" r:id="rId8"/>
    <p:sldId id="426" r:id="rId9"/>
    <p:sldId id="904" r:id="rId10"/>
    <p:sldId id="441" r:id="rId11"/>
    <p:sldId id="408" r:id="rId12"/>
    <p:sldId id="900" r:id="rId13"/>
    <p:sldId id="436" r:id="rId14"/>
    <p:sldId id="431" r:id="rId15"/>
    <p:sldId id="903" r:id="rId16"/>
    <p:sldId id="409" r:id="rId17"/>
    <p:sldId id="434" r:id="rId18"/>
    <p:sldId id="886" r:id="rId19"/>
    <p:sldId id="433" r:id="rId20"/>
    <p:sldId id="887" r:id="rId21"/>
    <p:sldId id="888" r:id="rId22"/>
    <p:sldId id="437" r:id="rId23"/>
    <p:sldId id="889" r:id="rId24"/>
    <p:sldId id="890" r:id="rId25"/>
    <p:sldId id="901" r:id="rId26"/>
    <p:sldId id="902" r:id="rId27"/>
    <p:sldId id="891" r:id="rId28"/>
    <p:sldId id="892" r:id="rId29"/>
    <p:sldId id="432" r:id="rId30"/>
    <p:sldId id="893" r:id="rId31"/>
    <p:sldId id="894" r:id="rId32"/>
    <p:sldId id="895" r:id="rId33"/>
    <p:sldId id="896" r:id="rId34"/>
    <p:sldId id="897" r:id="rId35"/>
    <p:sldId id="898" r:id="rId36"/>
    <p:sldId id="899" r:id="rId37"/>
    <p:sldId id="477" r:id="rId38"/>
    <p:sldId id="478" r:id="rId39"/>
    <p:sldId id="444" r:id="rId40"/>
    <p:sldId id="481" r:id="rId41"/>
    <p:sldId id="43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AFC0A-D9BF-88B0-9BF5-CB0281B2DD3A}" name="Abhishek Sudhakar" initials="AS" userId="S::Abhishek.Sudhakar@sportstructures.com::93f09163-1516-43e6-9418-64a3019b77e0" providerId="AD"/>
  <p188:author id="{37695F1D-6699-2E7D-7C12-1ADC4DB89CC8}" name="Jo Pilgrim" initials="JP" userId="S::jo.pilgrim@sportstructures.com::debbf2b1-827f-4cc4-a664-8fc6a5854544" providerId="AD"/>
  <p188:author id="{619E4C74-8420-32B8-69FC-FFAA30E35E4D}" name="Mark Knight" initials="MK" userId="S::Mark.Knight@sportstructures.com::9104a815-92d1-44f6-bf87-ab22fba67c07" providerId="AD"/>
  <p188:author id="{4BB351F1-33C5-A93A-B901-AAEBD039CFA0}" name="Katherine Percival" initials="KP" userId="S::Katherine.Percival@sportstructures.com::2c89040f-be39-46bd-b878-3aac107d58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6C"/>
    <a:srgbClr val="FFFFFF"/>
    <a:srgbClr val="861E62"/>
    <a:srgbClr val="F0F0F0"/>
    <a:srgbClr val="D83B2C"/>
    <a:srgbClr val="75BFF2"/>
    <a:srgbClr val="F49B51"/>
    <a:srgbClr val="F39444"/>
    <a:srgbClr val="39ADAD"/>
    <a:srgbClr val="F5C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84D93-6284-494B-820F-0EB2CB33A732}" v="1" dt="2025-02-04T17:37:54.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Pilgrim" userId="debbf2b1-827f-4cc4-a664-8fc6a5854544" providerId="ADAL" clId="{52793BF9-F79B-4B1C-A7FE-7238F07CA1C6}"/>
    <pc:docChg chg="modSld">
      <pc:chgData name="Jo Pilgrim" userId="debbf2b1-827f-4cc4-a664-8fc6a5854544" providerId="ADAL" clId="{52793BF9-F79B-4B1C-A7FE-7238F07CA1C6}" dt="2023-12-01T17:12:14.704" v="1" actId="255"/>
      <pc:docMkLst>
        <pc:docMk/>
      </pc:docMkLst>
      <pc:sldChg chg="modSp mod">
        <pc:chgData name="Jo Pilgrim" userId="debbf2b1-827f-4cc4-a664-8fc6a5854544" providerId="ADAL" clId="{52793BF9-F79B-4B1C-A7FE-7238F07CA1C6}" dt="2023-12-01T17:12:14.704" v="1" actId="255"/>
        <pc:sldMkLst>
          <pc:docMk/>
          <pc:sldMk cId="1523121589" sldId="408"/>
        </pc:sldMkLst>
      </pc:sldChg>
    </pc:docChg>
  </pc:docChgLst>
  <pc:docChgLst>
    <pc:chgData name="Jo Pilgrim" userId="debbf2b1-827f-4cc4-a664-8fc6a5854544" providerId="ADAL" clId="{75CE1225-86CE-456E-9626-79663CCE7FFB}"/>
    <pc:docChg chg="custSel delSld modSld">
      <pc:chgData name="Jo Pilgrim" userId="debbf2b1-827f-4cc4-a664-8fc6a5854544" providerId="ADAL" clId="{75CE1225-86CE-456E-9626-79663CCE7FFB}" dt="2024-05-23T09:28:44.784" v="1" actId="47"/>
      <pc:docMkLst>
        <pc:docMk/>
      </pc:docMkLst>
      <pc:sldChg chg="del">
        <pc:chgData name="Jo Pilgrim" userId="debbf2b1-827f-4cc4-a664-8fc6a5854544" providerId="ADAL" clId="{75CE1225-86CE-456E-9626-79663CCE7FFB}" dt="2024-05-23T09:28:44.784" v="1" actId="47"/>
        <pc:sldMkLst>
          <pc:docMk/>
          <pc:sldMk cId="3404398570" sldId="435"/>
        </pc:sldMkLst>
      </pc:sldChg>
      <pc:sldChg chg="modSp mod">
        <pc:chgData name="Jo Pilgrim" userId="debbf2b1-827f-4cc4-a664-8fc6a5854544" providerId="ADAL" clId="{75CE1225-86CE-456E-9626-79663CCE7FFB}" dt="2024-05-23T09:28:41.251" v="0" actId="27636"/>
        <pc:sldMkLst>
          <pc:docMk/>
          <pc:sldMk cId="4013608096" sldId="449"/>
        </pc:sldMkLst>
      </pc:sldChg>
    </pc:docChg>
  </pc:docChgLst>
  <pc:docChgLst>
    <pc:chgData name="Jo Pilgrim" userId="S::jo.pilgrim@sportstructures.com::debbf2b1-827f-4cc4-a664-8fc6a5854544" providerId="AD" clId="Web-{2F08DEAD-83DD-A6EE-DB6D-48EB4351B811}"/>
    <pc:docChg chg="modSld">
      <pc:chgData name="Jo Pilgrim" userId="S::jo.pilgrim@sportstructures.com::debbf2b1-827f-4cc4-a664-8fc6a5854544" providerId="AD" clId="Web-{2F08DEAD-83DD-A6EE-DB6D-48EB4351B811}" dt="2023-12-01T17:14:55.231" v="10" actId="20577"/>
      <pc:docMkLst>
        <pc:docMk/>
      </pc:docMkLst>
      <pc:sldChg chg="modSp">
        <pc:chgData name="Jo Pilgrim" userId="S::jo.pilgrim@sportstructures.com::debbf2b1-827f-4cc4-a664-8fc6a5854544" providerId="AD" clId="Web-{2F08DEAD-83DD-A6EE-DB6D-48EB4351B811}" dt="2023-12-01T17:14:55.231" v="10" actId="20577"/>
        <pc:sldMkLst>
          <pc:docMk/>
          <pc:sldMk cId="4229874146" sldId="900"/>
        </pc:sldMkLst>
      </pc:sldChg>
    </pc:docChg>
  </pc:docChgLst>
  <pc:docChgLst>
    <pc:chgData name="Katherine Percival" userId="2c89040f-be39-46bd-b878-3aac107d58fe" providerId="ADAL" clId="{6F384D93-6284-494B-820F-0EB2CB33A732}"/>
    <pc:docChg chg="addSld delSld modSld">
      <pc:chgData name="Katherine Percival" userId="2c89040f-be39-46bd-b878-3aac107d58fe" providerId="ADAL" clId="{6F384D93-6284-494B-820F-0EB2CB33A732}" dt="2025-02-04T17:38:01.600" v="2" actId="47"/>
      <pc:docMkLst>
        <pc:docMk/>
      </pc:docMkLst>
      <pc:sldChg chg="del">
        <pc:chgData name="Katherine Percival" userId="2c89040f-be39-46bd-b878-3aac107d58fe" providerId="ADAL" clId="{6F384D93-6284-494B-820F-0EB2CB33A732}" dt="2025-02-04T17:37:55.738" v="1" actId="47"/>
        <pc:sldMkLst>
          <pc:docMk/>
          <pc:sldMk cId="4013608096" sldId="449"/>
        </pc:sldMkLst>
      </pc:sldChg>
      <pc:sldChg chg="del">
        <pc:chgData name="Katherine Percival" userId="2c89040f-be39-46bd-b878-3aac107d58fe" providerId="ADAL" clId="{6F384D93-6284-494B-820F-0EB2CB33A732}" dt="2025-02-04T17:38:01.600" v="2" actId="47"/>
        <pc:sldMkLst>
          <pc:docMk/>
          <pc:sldMk cId="2614549285" sldId="480"/>
        </pc:sldMkLst>
      </pc:sldChg>
      <pc:sldChg chg="add setBg">
        <pc:chgData name="Katherine Percival" userId="2c89040f-be39-46bd-b878-3aac107d58fe" providerId="ADAL" clId="{6F384D93-6284-494B-820F-0EB2CB33A732}" dt="2025-02-04T17:37:54.090" v="0"/>
        <pc:sldMkLst>
          <pc:docMk/>
          <pc:sldMk cId="3836322209" sldId="904"/>
        </pc:sldMkLst>
      </pc:sldChg>
    </pc:docChg>
  </pc:docChgLst>
  <pc:docChgLst>
    <pc:chgData name="Mark Knight" userId="9104a815-92d1-44f6-bf87-ab22fba67c07" providerId="ADAL" clId="{D05EF415-4F3E-48F3-8FC0-09BDB68342D3}"/>
    <pc:docChg chg="custSel modSld">
      <pc:chgData name="Mark Knight" userId="9104a815-92d1-44f6-bf87-ab22fba67c07" providerId="ADAL" clId="{D05EF415-4F3E-48F3-8FC0-09BDB68342D3}" dt="2023-12-11T14:07:14.179" v="1" actId="27636"/>
      <pc:docMkLst>
        <pc:docMk/>
      </pc:docMkLst>
      <pc:sldChg chg="modSp">
        <pc:chgData name="Mark Knight" userId="9104a815-92d1-44f6-bf87-ab22fba67c07" providerId="ADAL" clId="{D05EF415-4F3E-48F3-8FC0-09BDB68342D3}" dt="2023-12-11T14:07:14.011" v="0"/>
        <pc:sldMkLst>
          <pc:docMk/>
          <pc:sldMk cId="1015927841" sldId="333"/>
        </pc:sldMkLst>
      </pc:sldChg>
      <pc:sldChg chg="modSp">
        <pc:chgData name="Mark Knight" userId="9104a815-92d1-44f6-bf87-ab22fba67c07" providerId="ADAL" clId="{D05EF415-4F3E-48F3-8FC0-09BDB68342D3}" dt="2023-12-11T14:07:14.011" v="0"/>
        <pc:sldMkLst>
          <pc:docMk/>
          <pc:sldMk cId="1523121589" sldId="408"/>
        </pc:sldMkLst>
      </pc:sldChg>
      <pc:sldChg chg="modSp">
        <pc:chgData name="Mark Knight" userId="9104a815-92d1-44f6-bf87-ab22fba67c07" providerId="ADAL" clId="{D05EF415-4F3E-48F3-8FC0-09BDB68342D3}" dt="2023-12-11T14:07:14.011" v="0"/>
        <pc:sldMkLst>
          <pc:docMk/>
          <pc:sldMk cId="1753362849" sldId="409"/>
        </pc:sldMkLst>
      </pc:sldChg>
      <pc:sldChg chg="modSp">
        <pc:chgData name="Mark Knight" userId="9104a815-92d1-44f6-bf87-ab22fba67c07" providerId="ADAL" clId="{D05EF415-4F3E-48F3-8FC0-09BDB68342D3}" dt="2023-12-11T14:07:14.011" v="0"/>
        <pc:sldMkLst>
          <pc:docMk/>
          <pc:sldMk cId="1292554718" sldId="426"/>
        </pc:sldMkLst>
      </pc:sldChg>
      <pc:sldChg chg="modSp">
        <pc:chgData name="Mark Knight" userId="9104a815-92d1-44f6-bf87-ab22fba67c07" providerId="ADAL" clId="{D05EF415-4F3E-48F3-8FC0-09BDB68342D3}" dt="2023-12-11T14:07:14.011" v="0"/>
        <pc:sldMkLst>
          <pc:docMk/>
          <pc:sldMk cId="3467285974" sldId="433"/>
        </pc:sldMkLst>
      </pc:sldChg>
      <pc:sldChg chg="modSp">
        <pc:chgData name="Mark Knight" userId="9104a815-92d1-44f6-bf87-ab22fba67c07" providerId="ADAL" clId="{D05EF415-4F3E-48F3-8FC0-09BDB68342D3}" dt="2023-12-11T14:07:14.011" v="0"/>
        <pc:sldMkLst>
          <pc:docMk/>
          <pc:sldMk cId="683300737" sldId="434"/>
        </pc:sldMkLst>
      </pc:sldChg>
      <pc:sldChg chg="modSp">
        <pc:chgData name="Mark Knight" userId="9104a815-92d1-44f6-bf87-ab22fba67c07" providerId="ADAL" clId="{D05EF415-4F3E-48F3-8FC0-09BDB68342D3}" dt="2023-12-11T14:07:14.011" v="0"/>
        <pc:sldMkLst>
          <pc:docMk/>
          <pc:sldMk cId="3404398570" sldId="435"/>
        </pc:sldMkLst>
      </pc:sldChg>
      <pc:sldChg chg="modSp">
        <pc:chgData name="Mark Knight" userId="9104a815-92d1-44f6-bf87-ab22fba67c07" providerId="ADAL" clId="{D05EF415-4F3E-48F3-8FC0-09BDB68342D3}" dt="2023-12-11T14:07:14.011" v="0"/>
        <pc:sldMkLst>
          <pc:docMk/>
          <pc:sldMk cId="376332317" sldId="436"/>
        </pc:sldMkLst>
      </pc:sldChg>
      <pc:sldChg chg="modSp">
        <pc:chgData name="Mark Knight" userId="9104a815-92d1-44f6-bf87-ab22fba67c07" providerId="ADAL" clId="{D05EF415-4F3E-48F3-8FC0-09BDB68342D3}" dt="2023-12-11T14:07:14.011" v="0"/>
        <pc:sldMkLst>
          <pc:docMk/>
          <pc:sldMk cId="3327240957" sldId="438"/>
        </pc:sldMkLst>
      </pc:sldChg>
      <pc:sldChg chg="modSp">
        <pc:chgData name="Mark Knight" userId="9104a815-92d1-44f6-bf87-ab22fba67c07" providerId="ADAL" clId="{D05EF415-4F3E-48F3-8FC0-09BDB68342D3}" dt="2023-12-11T14:07:14.011" v="0"/>
        <pc:sldMkLst>
          <pc:docMk/>
          <pc:sldMk cId="2024707887" sldId="441"/>
        </pc:sldMkLst>
      </pc:sldChg>
      <pc:sldChg chg="modSp">
        <pc:chgData name="Mark Knight" userId="9104a815-92d1-44f6-bf87-ab22fba67c07" providerId="ADAL" clId="{D05EF415-4F3E-48F3-8FC0-09BDB68342D3}" dt="2023-12-11T14:07:14.011" v="0"/>
        <pc:sldMkLst>
          <pc:docMk/>
          <pc:sldMk cId="2864022495" sldId="444"/>
        </pc:sldMkLst>
      </pc:sldChg>
      <pc:sldChg chg="modSp mod">
        <pc:chgData name="Mark Knight" userId="9104a815-92d1-44f6-bf87-ab22fba67c07" providerId="ADAL" clId="{D05EF415-4F3E-48F3-8FC0-09BDB68342D3}" dt="2023-12-11T14:07:14.179" v="1" actId="27636"/>
        <pc:sldMkLst>
          <pc:docMk/>
          <pc:sldMk cId="4013608096" sldId="449"/>
        </pc:sldMkLst>
      </pc:sldChg>
      <pc:sldChg chg="modSp">
        <pc:chgData name="Mark Knight" userId="9104a815-92d1-44f6-bf87-ab22fba67c07" providerId="ADAL" clId="{D05EF415-4F3E-48F3-8FC0-09BDB68342D3}" dt="2023-12-11T14:07:14.011" v="0"/>
        <pc:sldMkLst>
          <pc:docMk/>
          <pc:sldMk cId="1761070920" sldId="476"/>
        </pc:sldMkLst>
      </pc:sldChg>
      <pc:sldChg chg="modSp">
        <pc:chgData name="Mark Knight" userId="9104a815-92d1-44f6-bf87-ab22fba67c07" providerId="ADAL" clId="{D05EF415-4F3E-48F3-8FC0-09BDB68342D3}" dt="2023-12-11T14:07:14.011" v="0"/>
        <pc:sldMkLst>
          <pc:docMk/>
          <pc:sldMk cId="2813438169" sldId="477"/>
        </pc:sldMkLst>
      </pc:sldChg>
      <pc:sldChg chg="modSp">
        <pc:chgData name="Mark Knight" userId="9104a815-92d1-44f6-bf87-ab22fba67c07" providerId="ADAL" clId="{D05EF415-4F3E-48F3-8FC0-09BDB68342D3}" dt="2023-12-11T14:07:14.011" v="0"/>
        <pc:sldMkLst>
          <pc:docMk/>
          <pc:sldMk cId="2614549285" sldId="480"/>
        </pc:sldMkLst>
      </pc:sldChg>
      <pc:sldChg chg="modSp">
        <pc:chgData name="Mark Knight" userId="9104a815-92d1-44f6-bf87-ab22fba67c07" providerId="ADAL" clId="{D05EF415-4F3E-48F3-8FC0-09BDB68342D3}" dt="2023-12-11T14:07:14.011" v="0"/>
        <pc:sldMkLst>
          <pc:docMk/>
          <pc:sldMk cId="1946046511" sldId="481"/>
        </pc:sldMkLst>
      </pc:sldChg>
      <pc:sldChg chg="modSp">
        <pc:chgData name="Mark Knight" userId="9104a815-92d1-44f6-bf87-ab22fba67c07" providerId="ADAL" clId="{D05EF415-4F3E-48F3-8FC0-09BDB68342D3}" dt="2023-12-11T14:07:14.011" v="0"/>
        <pc:sldMkLst>
          <pc:docMk/>
          <pc:sldMk cId="1533497227" sldId="886"/>
        </pc:sldMkLst>
      </pc:sldChg>
      <pc:sldChg chg="modSp">
        <pc:chgData name="Mark Knight" userId="9104a815-92d1-44f6-bf87-ab22fba67c07" providerId="ADAL" clId="{D05EF415-4F3E-48F3-8FC0-09BDB68342D3}" dt="2023-12-11T14:07:14.011" v="0"/>
        <pc:sldMkLst>
          <pc:docMk/>
          <pc:sldMk cId="2261155403" sldId="887"/>
        </pc:sldMkLst>
      </pc:sldChg>
      <pc:sldChg chg="modSp">
        <pc:chgData name="Mark Knight" userId="9104a815-92d1-44f6-bf87-ab22fba67c07" providerId="ADAL" clId="{D05EF415-4F3E-48F3-8FC0-09BDB68342D3}" dt="2023-12-11T14:07:14.011" v="0"/>
        <pc:sldMkLst>
          <pc:docMk/>
          <pc:sldMk cId="830673801" sldId="888"/>
        </pc:sldMkLst>
      </pc:sldChg>
      <pc:sldChg chg="modSp">
        <pc:chgData name="Mark Knight" userId="9104a815-92d1-44f6-bf87-ab22fba67c07" providerId="ADAL" clId="{D05EF415-4F3E-48F3-8FC0-09BDB68342D3}" dt="2023-12-11T14:07:14.011" v="0"/>
        <pc:sldMkLst>
          <pc:docMk/>
          <pc:sldMk cId="1741333233" sldId="889"/>
        </pc:sldMkLst>
      </pc:sldChg>
      <pc:sldChg chg="modSp">
        <pc:chgData name="Mark Knight" userId="9104a815-92d1-44f6-bf87-ab22fba67c07" providerId="ADAL" clId="{D05EF415-4F3E-48F3-8FC0-09BDB68342D3}" dt="2023-12-11T14:07:14.011" v="0"/>
        <pc:sldMkLst>
          <pc:docMk/>
          <pc:sldMk cId="2176343156" sldId="890"/>
        </pc:sldMkLst>
      </pc:sldChg>
      <pc:sldChg chg="modSp">
        <pc:chgData name="Mark Knight" userId="9104a815-92d1-44f6-bf87-ab22fba67c07" providerId="ADAL" clId="{D05EF415-4F3E-48F3-8FC0-09BDB68342D3}" dt="2023-12-11T14:07:14.011" v="0"/>
        <pc:sldMkLst>
          <pc:docMk/>
          <pc:sldMk cId="555902081" sldId="891"/>
        </pc:sldMkLst>
      </pc:sldChg>
      <pc:sldChg chg="modSp">
        <pc:chgData name="Mark Knight" userId="9104a815-92d1-44f6-bf87-ab22fba67c07" providerId="ADAL" clId="{D05EF415-4F3E-48F3-8FC0-09BDB68342D3}" dt="2023-12-11T14:07:14.011" v="0"/>
        <pc:sldMkLst>
          <pc:docMk/>
          <pc:sldMk cId="161924451" sldId="892"/>
        </pc:sldMkLst>
      </pc:sldChg>
      <pc:sldChg chg="modSp">
        <pc:chgData name="Mark Knight" userId="9104a815-92d1-44f6-bf87-ab22fba67c07" providerId="ADAL" clId="{D05EF415-4F3E-48F3-8FC0-09BDB68342D3}" dt="2023-12-11T14:07:14.011" v="0"/>
        <pc:sldMkLst>
          <pc:docMk/>
          <pc:sldMk cId="1486472457" sldId="893"/>
        </pc:sldMkLst>
      </pc:sldChg>
      <pc:sldChg chg="modSp">
        <pc:chgData name="Mark Knight" userId="9104a815-92d1-44f6-bf87-ab22fba67c07" providerId="ADAL" clId="{D05EF415-4F3E-48F3-8FC0-09BDB68342D3}" dt="2023-12-11T14:07:14.011" v="0"/>
        <pc:sldMkLst>
          <pc:docMk/>
          <pc:sldMk cId="2611574953" sldId="894"/>
        </pc:sldMkLst>
      </pc:sldChg>
      <pc:sldChg chg="modSp">
        <pc:chgData name="Mark Knight" userId="9104a815-92d1-44f6-bf87-ab22fba67c07" providerId="ADAL" clId="{D05EF415-4F3E-48F3-8FC0-09BDB68342D3}" dt="2023-12-11T14:07:14.011" v="0"/>
        <pc:sldMkLst>
          <pc:docMk/>
          <pc:sldMk cId="1028470520" sldId="895"/>
        </pc:sldMkLst>
      </pc:sldChg>
      <pc:sldChg chg="modSp">
        <pc:chgData name="Mark Knight" userId="9104a815-92d1-44f6-bf87-ab22fba67c07" providerId="ADAL" clId="{D05EF415-4F3E-48F3-8FC0-09BDB68342D3}" dt="2023-12-11T14:07:14.011" v="0"/>
        <pc:sldMkLst>
          <pc:docMk/>
          <pc:sldMk cId="993193674" sldId="896"/>
        </pc:sldMkLst>
      </pc:sldChg>
      <pc:sldChg chg="modSp">
        <pc:chgData name="Mark Knight" userId="9104a815-92d1-44f6-bf87-ab22fba67c07" providerId="ADAL" clId="{D05EF415-4F3E-48F3-8FC0-09BDB68342D3}" dt="2023-12-11T14:07:14.011" v="0"/>
        <pc:sldMkLst>
          <pc:docMk/>
          <pc:sldMk cId="2704670760" sldId="897"/>
        </pc:sldMkLst>
      </pc:sldChg>
      <pc:sldChg chg="modSp">
        <pc:chgData name="Mark Knight" userId="9104a815-92d1-44f6-bf87-ab22fba67c07" providerId="ADAL" clId="{D05EF415-4F3E-48F3-8FC0-09BDB68342D3}" dt="2023-12-11T14:07:14.011" v="0"/>
        <pc:sldMkLst>
          <pc:docMk/>
          <pc:sldMk cId="2248034618" sldId="898"/>
        </pc:sldMkLst>
      </pc:sldChg>
      <pc:sldChg chg="modSp">
        <pc:chgData name="Mark Knight" userId="9104a815-92d1-44f6-bf87-ab22fba67c07" providerId="ADAL" clId="{D05EF415-4F3E-48F3-8FC0-09BDB68342D3}" dt="2023-12-11T14:07:14.011" v="0"/>
        <pc:sldMkLst>
          <pc:docMk/>
          <pc:sldMk cId="3291183926" sldId="899"/>
        </pc:sldMkLst>
      </pc:sldChg>
      <pc:sldChg chg="modSp">
        <pc:chgData name="Mark Knight" userId="9104a815-92d1-44f6-bf87-ab22fba67c07" providerId="ADAL" clId="{D05EF415-4F3E-48F3-8FC0-09BDB68342D3}" dt="2023-12-11T14:07:14.011" v="0"/>
        <pc:sldMkLst>
          <pc:docMk/>
          <pc:sldMk cId="4229874146" sldId="9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FBEED-DD1C-49C1-9E35-1CE769F7D2B5}"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7E2F0-BA7D-4248-BD3E-3BCB747966B9}" type="slidenum">
              <a:rPr lang="en-GB" smtClean="0"/>
              <a:t>‹#›</a:t>
            </a:fld>
            <a:endParaRPr lang="en-GB"/>
          </a:p>
        </p:txBody>
      </p:sp>
    </p:spTree>
    <p:extLst>
      <p:ext uri="{BB962C8B-B14F-4D97-AF65-F5344CB8AC3E}">
        <p14:creationId xmlns:p14="http://schemas.microsoft.com/office/powerpoint/2010/main" val="84723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E4A44-96CF-2CC2-2C71-059264412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71B5E-3FA4-F4EC-6E77-A4828E742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88C09-C656-A4D9-7422-054E47F29D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154407D-1AE7-05DC-E68D-90D0707885C5}"/>
              </a:ext>
            </a:extLst>
          </p:cNvPr>
          <p:cNvSpPr>
            <a:spLocks noGrp="1"/>
          </p:cNvSpPr>
          <p:nvPr>
            <p:ph type="sldNum" sz="quarter" idx="5"/>
          </p:nvPr>
        </p:nvSpPr>
        <p:spPr/>
        <p:txBody>
          <a:bodyPr/>
          <a:lstStyle/>
          <a:p>
            <a:fld id="{88E9B3B8-0214-44A8-8DC4-CB517A85CA4D}" type="slidenum">
              <a:rPr lang="en-GB" smtClean="0"/>
              <a:t>10</a:t>
            </a:fld>
            <a:endParaRPr lang="en-GB"/>
          </a:p>
        </p:txBody>
      </p:sp>
    </p:spTree>
    <p:extLst>
      <p:ext uri="{BB962C8B-B14F-4D97-AF65-F5344CB8AC3E}">
        <p14:creationId xmlns:p14="http://schemas.microsoft.com/office/powerpoint/2010/main" val="166531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9664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2290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52692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1240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45481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43095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03070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12176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68903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41227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54806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17B65-BDD1-8347-5D33-91F70E28D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6BC23-9E1E-BDAF-E528-8F25F962A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66B99-D7A8-B96D-D2E9-7D1DCD09BA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D3C82A-61C0-E1AF-EA14-F0F29F8964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56649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22283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539896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5 mins</a:t>
            </a:r>
          </a:p>
          <a:p>
            <a:r>
              <a:rPr lang="en-GB" b="1"/>
              <a:t>Objective – to get organisation to start to think and share ideas on different ways to generate income</a:t>
            </a:r>
          </a:p>
          <a:p>
            <a:endParaRPr lang="en-GB" b="1"/>
          </a:p>
          <a:p>
            <a:r>
              <a:rPr lang="en-GB" b="0"/>
              <a:t>Tutor to ask delegates to think of as many ways they can think of that organisations can generate income. </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341127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869420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520818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451489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040602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5934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646842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019720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97165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32</a:t>
            </a:fld>
            <a:endParaRPr lang="en-GB"/>
          </a:p>
        </p:txBody>
      </p:sp>
    </p:spTree>
    <p:extLst>
      <p:ext uri="{BB962C8B-B14F-4D97-AF65-F5344CB8AC3E}">
        <p14:creationId xmlns:p14="http://schemas.microsoft.com/office/powerpoint/2010/main" val="1947382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33</a:t>
            </a:fld>
            <a:endParaRPr lang="en-GB"/>
          </a:p>
        </p:txBody>
      </p:sp>
    </p:spTree>
    <p:extLst>
      <p:ext uri="{BB962C8B-B14F-4D97-AF65-F5344CB8AC3E}">
        <p14:creationId xmlns:p14="http://schemas.microsoft.com/office/powerpoint/2010/main" val="2252192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406273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35</a:t>
            </a:fld>
            <a:endParaRPr lang="en-GB"/>
          </a:p>
        </p:txBody>
      </p:sp>
    </p:spTree>
    <p:extLst>
      <p:ext uri="{BB962C8B-B14F-4D97-AF65-F5344CB8AC3E}">
        <p14:creationId xmlns:p14="http://schemas.microsoft.com/office/powerpoint/2010/main" val="3274830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Title box: Click and drag the title box to resize, to allow for longer headings, or to fit around important areas of the image.</a:t>
            </a:r>
            <a:br>
              <a:rPr lang="en-GB"/>
            </a:br>
            <a:r>
              <a:rPr lang="en-GB"/>
              <a:t>Image: To change the image, Right click / Control click on the image, select ‘Change picture… from file’.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t>Changing colours: Select the colour border area and apply a new shape fill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t>Changing colours: Right click / control click the background, Select ‘Format background…’ Select a different fill colour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16451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Please ask learners to consent to the delegate agreement using the chat box/mic etc</a:t>
            </a:r>
          </a:p>
          <a:p>
            <a:pPr marL="0" lvl="0" indent="0">
              <a:buFont typeface="Symbol" panose="05050102010706020507" pitchFamily="18" charset="2"/>
              <a:buNone/>
            </a:pPr>
            <a:endParaRPr lang="en-GB" sz="900" dirty="0">
              <a:effectLst/>
              <a:latin typeface="Sofia Pro Light" panose="020B0604020202020204" charset="0"/>
              <a:ea typeface="Times New Roman" panose="02020603050405020304" pitchFamily="18" charset="0"/>
              <a:cs typeface="Aptos" panose="020B0004020202020204" pitchFamily="34" charset="0"/>
            </a:endParaRP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Participate actively </a:t>
            </a:r>
            <a:r>
              <a:rPr lang="en-GB" sz="900" i="1" dirty="0">
                <a:effectLst/>
                <a:latin typeface="Sofia Pro Light" panose="020B0604020202020204" charset="0"/>
                <a:ea typeface="Times New Roman" panose="02020603050405020304" pitchFamily="18" charset="0"/>
                <a:cs typeface="Aptos" panose="020B0004020202020204" pitchFamily="34" charset="0"/>
              </a:rPr>
              <a:t> - contribute to discussions and activities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Use technology responsibly </a:t>
            </a:r>
            <a:r>
              <a:rPr lang="en-GB" sz="900" i="1" dirty="0">
                <a:effectLst/>
                <a:latin typeface="Sofia Pro Light" panose="020B0604020202020204" charset="0"/>
                <a:ea typeface="Times New Roman" panose="02020603050405020304" pitchFamily="18" charset="0"/>
                <a:cs typeface="Aptos" panose="020B0004020202020204" pitchFamily="34" charset="0"/>
              </a:rPr>
              <a:t>- turning camera on, where possible, to build connections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Be engaged </a:t>
            </a:r>
            <a:r>
              <a:rPr lang="en-GB" sz="900" i="1" dirty="0">
                <a:effectLst/>
                <a:latin typeface="Sofia Pro Light" panose="020B0604020202020204" charset="0"/>
                <a:ea typeface="Times New Roman" panose="02020603050405020304" pitchFamily="18" charset="0"/>
                <a:cs typeface="Aptos" panose="020B0004020202020204" pitchFamily="34" charset="0"/>
              </a:rPr>
              <a:t>- limit distractions and maintain focus during the session</a:t>
            </a:r>
            <a:endParaRPr lang="en-GB" sz="900" dirty="0">
              <a:effectLst/>
              <a:latin typeface="Sofia Pro Light" panose="020B060402020202020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4</a:t>
            </a:fld>
            <a:endParaRPr lang="en-GB"/>
          </a:p>
        </p:txBody>
      </p:sp>
    </p:spTree>
    <p:extLst>
      <p:ext uri="{BB962C8B-B14F-4D97-AF65-F5344CB8AC3E}">
        <p14:creationId xmlns:p14="http://schemas.microsoft.com/office/powerpoint/2010/main" val="15225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54901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848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99781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8</a:t>
            </a:fld>
            <a:endParaRPr lang="en-GB"/>
          </a:p>
        </p:txBody>
      </p:sp>
    </p:spTree>
    <p:extLst>
      <p:ext uri="{BB962C8B-B14F-4D97-AF65-F5344CB8AC3E}">
        <p14:creationId xmlns:p14="http://schemas.microsoft.com/office/powerpoint/2010/main" val="313888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948574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sportenglandclubmatters.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sportenglandclubmatters.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sportenglandclubmatters.com/"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sportenglandclubmatters.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F9ACB9F2-4CD3-4D2A-838D-11A4EC2C4C18}"/>
              </a:ext>
            </a:extLst>
          </p:cNvPr>
          <p:cNvSpPr/>
          <p:nvPr userDrawn="1"/>
        </p:nvSpPr>
        <p:spPr>
          <a:xfrm>
            <a:off x="0" y="5922498"/>
            <a:ext cx="12192000" cy="949570"/>
          </a:xfrm>
          <a:prstGeom prst="flowChartProcess">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8" name="Rectangle 7">
            <a:extLst>
              <a:ext uri="{FF2B5EF4-FFF2-40B4-BE49-F238E27FC236}">
                <a16:creationId xmlns:a16="http://schemas.microsoft.com/office/drawing/2014/main" id="{97929C2C-7543-45B9-833F-74F3698C59F7}"/>
              </a:ext>
            </a:extLst>
          </p:cNvPr>
          <p:cNvSpPr/>
          <p:nvPr userDrawn="1"/>
        </p:nvSpPr>
        <p:spPr>
          <a:xfrm>
            <a:off x="11526474" y="0"/>
            <a:ext cx="665526" cy="6865034"/>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5" name="Rectangle: Single Corner Rounded 14">
            <a:extLst>
              <a:ext uri="{FF2B5EF4-FFF2-40B4-BE49-F238E27FC236}">
                <a16:creationId xmlns:a16="http://schemas.microsoft.com/office/drawing/2014/main" id="{01E53834-7029-4866-B7F5-0A4B596238DE}"/>
              </a:ext>
            </a:extLst>
          </p:cNvPr>
          <p:cNvSpPr/>
          <p:nvPr userDrawn="1"/>
        </p:nvSpPr>
        <p:spPr>
          <a:xfrm flipV="1">
            <a:off x="12661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Diagonal Corners Rounded 9">
            <a:extLst>
              <a:ext uri="{FF2B5EF4-FFF2-40B4-BE49-F238E27FC236}">
                <a16:creationId xmlns:a16="http://schemas.microsoft.com/office/drawing/2014/main" id="{EEA7E2C8-2A09-4E3A-B693-34C9BD92CE85}"/>
              </a:ext>
            </a:extLst>
          </p:cNvPr>
          <p:cNvSpPr/>
          <p:nvPr userDrawn="1"/>
        </p:nvSpPr>
        <p:spPr>
          <a:xfrm flipH="1">
            <a:off x="10167164" y="-57152"/>
            <a:ext cx="2015613" cy="1062111"/>
          </a:xfrm>
          <a:prstGeom prst="round2DiagRect">
            <a:avLst>
              <a:gd name="adj1" fmla="val 31237"/>
              <a:gd name="adj2" fmla="val 0"/>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1" name="Picture 10">
            <a:extLst>
              <a:ext uri="{FF2B5EF4-FFF2-40B4-BE49-F238E27FC236}">
                <a16:creationId xmlns:a16="http://schemas.microsoft.com/office/drawing/2014/main" id="{DB392E9F-4E26-4D3E-8582-EDE8F54E29B4}"/>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425445C-6212-4547-8263-8418D9B3B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sp>
        <p:nvSpPr>
          <p:cNvPr id="13" name="TextBox 12">
            <a:extLst>
              <a:ext uri="{FF2B5EF4-FFF2-40B4-BE49-F238E27FC236}">
                <a16:creationId xmlns:a16="http://schemas.microsoft.com/office/drawing/2014/main" id="{6C9EB300-092D-4AC8-B9D9-67E790527ECB}"/>
              </a:ext>
            </a:extLst>
          </p:cNvPr>
          <p:cNvSpPr txBox="1"/>
          <p:nvPr userDrawn="1"/>
        </p:nvSpPr>
        <p:spPr>
          <a:xfrm>
            <a:off x="8676410" y="6264865"/>
            <a:ext cx="3124388"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2702536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8467-5077-4D3E-BE7E-81C7405C7B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C799E8-2E24-4646-8F27-2DBCFD30E648}"/>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4" name="Footer Placeholder 3">
            <a:extLst>
              <a:ext uri="{FF2B5EF4-FFF2-40B4-BE49-F238E27FC236}">
                <a16:creationId xmlns:a16="http://schemas.microsoft.com/office/drawing/2014/main" id="{DE33F264-A38A-47F3-B216-3B7B86AAAB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EC3703-B882-4852-AC4C-58C3DECEBA04}"/>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711156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B45A1-D29B-408C-BD9E-9A2CF94EDB17}"/>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3" name="Footer Placeholder 2">
            <a:extLst>
              <a:ext uri="{FF2B5EF4-FFF2-40B4-BE49-F238E27FC236}">
                <a16:creationId xmlns:a16="http://schemas.microsoft.com/office/drawing/2014/main" id="{C392FC56-C3C8-46FB-ADBC-15F574E41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383230-FB78-4173-B756-C09CBF673CBE}"/>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1352622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9154-F3CC-4DF7-858E-D4F04DE68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444CA5-09E3-4032-BD49-91A1FDE7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489745-0B93-4274-8572-682B4EF7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E170B-C832-423D-9D67-F225E240D2F2}"/>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6" name="Footer Placeholder 5">
            <a:extLst>
              <a:ext uri="{FF2B5EF4-FFF2-40B4-BE49-F238E27FC236}">
                <a16:creationId xmlns:a16="http://schemas.microsoft.com/office/drawing/2014/main" id="{19C62438-F79F-4574-9ACA-2060C34CA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093E6D-45CC-4139-A2D0-BA4A23DF521C}"/>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2827981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D367-8C2B-4433-9C6A-703A5E51C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D359F3-863E-45AC-A8F3-13BEEC5D4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BC3D29-2259-4E9F-B78A-32580D69D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2C5D7-D722-4A63-AA57-2496F26D5D6C}"/>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6" name="Footer Placeholder 5">
            <a:extLst>
              <a:ext uri="{FF2B5EF4-FFF2-40B4-BE49-F238E27FC236}">
                <a16:creationId xmlns:a16="http://schemas.microsoft.com/office/drawing/2014/main" id="{49E74537-F1C1-42F7-8754-BA46247284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3B3E08-BBD9-4909-809D-7337D20BB6EF}"/>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127702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076A-A040-49FF-8EE3-995A5A1265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441F7-D3A4-456C-AE46-6A74983907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6D3CDB-3C39-40E7-B4E3-70FE7DBF9E4B}"/>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469D30E0-2535-48F4-8018-6DA8E6694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72569-CAA7-47BD-822F-57CCE52165A9}"/>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349514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1176-63BA-4837-B376-A919957B7D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DC9CA9-0624-4223-97B4-1C4F5BAE14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85106-61DC-4993-AABB-E09FD41F4EE1}"/>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F038C1AA-A98F-462A-B319-8282DEF505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8488E-2DE5-4CC7-B595-53E6E293224B}"/>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276934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0304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575905" y="430837"/>
            <a:ext cx="9921111" cy="508895"/>
          </a:xfrm>
        </p:spPr>
        <p:txBody>
          <a:bodyPr wrap="square" anchor="t" anchorCtr="0">
            <a:noAutofit/>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726051" y="1362745"/>
            <a:ext cx="10552908" cy="4715920"/>
          </a:xfrm>
        </p:spPr>
        <p:txBody>
          <a:bodyPr lIns="0" tIns="0" rIns="0" bIns="0"/>
          <a:lstStyle>
            <a:lvl1pPr>
              <a:defRPr b="0" i="0"/>
            </a:lvl1pPr>
            <a:lvl2pPr>
              <a:defRPr b="0" i="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4482210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B559-DF7A-FF4C-8097-361209CA66B0}"/>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63E68A-9AA3-134E-AC72-C0076A4A9EF1}"/>
              </a:ext>
            </a:extLst>
          </p:cNvPr>
          <p:cNvSpPr>
            <a:spLocks noGrp="1"/>
          </p:cNvSpPr>
          <p:nvPr>
            <p:ph sz="half" idx="1"/>
          </p:nvPr>
        </p:nvSpPr>
        <p:spPr>
          <a:xfrm>
            <a:off x="838200" y="1826684"/>
            <a:ext cx="5156200" cy="4349749"/>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8FE68-304A-8549-8870-14E9C405E90D}"/>
              </a:ext>
            </a:extLst>
          </p:cNvPr>
          <p:cNvSpPr>
            <a:spLocks noGrp="1"/>
          </p:cNvSpPr>
          <p:nvPr>
            <p:ph sz="half" idx="2"/>
          </p:nvPr>
        </p:nvSpPr>
        <p:spPr>
          <a:xfrm>
            <a:off x="6197600" y="1826684"/>
            <a:ext cx="5156200" cy="4349749"/>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4360D1-8D3F-2944-8AE9-4CD6D6799126}"/>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A94E692-3824-2B48-A883-C45D7E75C4A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8B4A1E-F1D1-0142-8FF0-2406DCD05044}"/>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915197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927D-3AE6-9F40-8735-67AC539E758B}"/>
              </a:ext>
            </a:extLst>
          </p:cNvPr>
          <p:cNvSpPr>
            <a:spLocks noGrp="1"/>
          </p:cNvSpPr>
          <p:nvPr>
            <p:ph type="title"/>
          </p:nvPr>
        </p:nvSpPr>
        <p:spPr>
          <a:xfrm>
            <a:off x="840317" y="366185"/>
            <a:ext cx="10515600" cy="1325033"/>
          </a:xfrm>
        </p:spPr>
        <p:txBody>
          <a:bodyPr/>
          <a:lstStyle>
            <a:lvl1pPr>
              <a:defRPr b="1" i="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51F5BC-45B7-9745-81D6-342A3C0160E3}"/>
              </a:ext>
            </a:extLst>
          </p:cNvPr>
          <p:cNvSpPr>
            <a:spLocks noGrp="1"/>
          </p:cNvSpPr>
          <p:nvPr>
            <p:ph type="body" idx="1"/>
          </p:nvPr>
        </p:nvSpPr>
        <p:spPr>
          <a:xfrm>
            <a:off x="840318" y="1680634"/>
            <a:ext cx="5158316" cy="825500"/>
          </a:xfrm>
        </p:spPr>
        <p:txBody>
          <a:bodyPr anchor="b"/>
          <a:lstStyle>
            <a:lvl1pPr marL="0" indent="0">
              <a:buNone/>
              <a:defRPr sz="3200" b="0" i="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a:extLst>
              <a:ext uri="{FF2B5EF4-FFF2-40B4-BE49-F238E27FC236}">
                <a16:creationId xmlns:a16="http://schemas.microsoft.com/office/drawing/2014/main" id="{42412401-FD5C-924A-AAB2-FEA51B5C8525}"/>
              </a:ext>
            </a:extLst>
          </p:cNvPr>
          <p:cNvSpPr>
            <a:spLocks noGrp="1"/>
          </p:cNvSpPr>
          <p:nvPr>
            <p:ph sz="half" idx="2"/>
          </p:nvPr>
        </p:nvSpPr>
        <p:spPr>
          <a:xfrm>
            <a:off x="840318" y="2506133"/>
            <a:ext cx="5158316" cy="368300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242AB0-84DE-1446-AE05-DC227091D281}"/>
              </a:ext>
            </a:extLst>
          </p:cNvPr>
          <p:cNvSpPr>
            <a:spLocks noGrp="1"/>
          </p:cNvSpPr>
          <p:nvPr>
            <p:ph type="body" sz="quarter" idx="3"/>
          </p:nvPr>
        </p:nvSpPr>
        <p:spPr>
          <a:xfrm>
            <a:off x="6172200" y="1680634"/>
            <a:ext cx="5183717" cy="825500"/>
          </a:xfrm>
        </p:spPr>
        <p:txBody>
          <a:bodyPr anchor="b"/>
          <a:lstStyle>
            <a:lvl1pPr marL="0" indent="0">
              <a:buNone/>
              <a:defRPr sz="3200" b="0" i="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a:extLst>
              <a:ext uri="{FF2B5EF4-FFF2-40B4-BE49-F238E27FC236}">
                <a16:creationId xmlns:a16="http://schemas.microsoft.com/office/drawing/2014/main" id="{3EC485F3-C0C7-514D-B1A0-CDB724650E98}"/>
              </a:ext>
            </a:extLst>
          </p:cNvPr>
          <p:cNvSpPr>
            <a:spLocks noGrp="1"/>
          </p:cNvSpPr>
          <p:nvPr>
            <p:ph sz="quarter" idx="4"/>
          </p:nvPr>
        </p:nvSpPr>
        <p:spPr>
          <a:xfrm>
            <a:off x="6172200" y="2506133"/>
            <a:ext cx="5183717" cy="368300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EFE6CD-F678-6C45-A4C7-21B8B235C2EE}"/>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8" name="Footer Placeholder 7">
            <a:extLst>
              <a:ext uri="{FF2B5EF4-FFF2-40B4-BE49-F238E27FC236}">
                <a16:creationId xmlns:a16="http://schemas.microsoft.com/office/drawing/2014/main" id="{26BDD075-3054-B148-9329-74FB73366F4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061D05-8596-624D-8C8D-39E915408FC4}"/>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49966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49B1F5A9-3C70-46EE-8F0B-ED0C97B67609}"/>
              </a:ext>
            </a:extLst>
          </p:cNvPr>
          <p:cNvSpPr/>
          <p:nvPr userDrawn="1"/>
        </p:nvSpPr>
        <p:spPr>
          <a:xfrm>
            <a:off x="0" y="5809957"/>
            <a:ext cx="12192000" cy="1062111"/>
          </a:xfrm>
          <a:prstGeom prst="flowChartProcess">
            <a:avLst/>
          </a:prstGeom>
          <a:solidFill>
            <a:srgbClr val="A85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8" name="Rectangle 7">
            <a:extLst>
              <a:ext uri="{FF2B5EF4-FFF2-40B4-BE49-F238E27FC236}">
                <a16:creationId xmlns:a16="http://schemas.microsoft.com/office/drawing/2014/main" id="{BDE7F9B6-01E3-4912-9D8C-02DAE711A6F9}"/>
              </a:ext>
            </a:extLst>
          </p:cNvPr>
          <p:cNvSpPr/>
          <p:nvPr userDrawn="1"/>
        </p:nvSpPr>
        <p:spPr>
          <a:xfrm>
            <a:off x="11526474" y="0"/>
            <a:ext cx="665526" cy="6865034"/>
          </a:xfrm>
          <a:prstGeom prst="rect">
            <a:avLst/>
          </a:prstGeom>
          <a:solidFill>
            <a:srgbClr val="A85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5" name="Rectangle: Single Corner Rounded 14">
            <a:extLst>
              <a:ext uri="{FF2B5EF4-FFF2-40B4-BE49-F238E27FC236}">
                <a16:creationId xmlns:a16="http://schemas.microsoft.com/office/drawing/2014/main" id="{6984C416-8040-495F-9E4B-3A9313286687}"/>
              </a:ext>
            </a:extLst>
          </p:cNvPr>
          <p:cNvSpPr/>
          <p:nvPr userDrawn="1"/>
        </p:nvSpPr>
        <p:spPr>
          <a:xfrm flipV="1">
            <a:off x="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Diagonal Corners Rounded 9">
            <a:extLst>
              <a:ext uri="{FF2B5EF4-FFF2-40B4-BE49-F238E27FC236}">
                <a16:creationId xmlns:a16="http://schemas.microsoft.com/office/drawing/2014/main" id="{89050525-A264-4567-8BCB-AA99F1BB99C6}"/>
              </a:ext>
            </a:extLst>
          </p:cNvPr>
          <p:cNvSpPr/>
          <p:nvPr userDrawn="1"/>
        </p:nvSpPr>
        <p:spPr>
          <a:xfrm flipH="1">
            <a:off x="10176386" y="0"/>
            <a:ext cx="2015613" cy="1062111"/>
          </a:xfrm>
          <a:prstGeom prst="round2DiagRect">
            <a:avLst>
              <a:gd name="adj1" fmla="val 31237"/>
              <a:gd name="adj2" fmla="val 0"/>
            </a:avLst>
          </a:prstGeom>
          <a:solidFill>
            <a:srgbClr val="A85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1" name="Picture 10">
            <a:extLst>
              <a:ext uri="{FF2B5EF4-FFF2-40B4-BE49-F238E27FC236}">
                <a16:creationId xmlns:a16="http://schemas.microsoft.com/office/drawing/2014/main" id="{ADC56786-9B09-479E-A884-B82B715A5103}"/>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760955BC-B65B-4B17-81FC-8C23F4A5C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sp>
        <p:nvSpPr>
          <p:cNvPr id="13" name="TextBox 12">
            <a:extLst>
              <a:ext uri="{FF2B5EF4-FFF2-40B4-BE49-F238E27FC236}">
                <a16:creationId xmlns:a16="http://schemas.microsoft.com/office/drawing/2014/main" id="{74D4D0DE-09F6-4ADB-9FF1-60E02816D53A}"/>
              </a:ext>
            </a:extLst>
          </p:cNvPr>
          <p:cNvSpPr txBox="1"/>
          <p:nvPr userDrawn="1"/>
        </p:nvSpPr>
        <p:spPr>
          <a:xfrm>
            <a:off x="8503920" y="6264865"/>
            <a:ext cx="3296877"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3667680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20BE-0742-9849-91DC-7F5360F00B76}"/>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F939F69B-7865-864A-A1C0-B9B2D8EA381A}"/>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4" name="Footer Placeholder 3">
            <a:extLst>
              <a:ext uri="{FF2B5EF4-FFF2-40B4-BE49-F238E27FC236}">
                <a16:creationId xmlns:a16="http://schemas.microsoft.com/office/drawing/2014/main" id="{CD4E0260-C577-4548-A628-226071EE7A5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3AC9A0-AC27-1D44-A549-A4DDA749A225}"/>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623581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FADB3-C035-1443-9374-41558C531B26}"/>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3" name="Footer Placeholder 2">
            <a:extLst>
              <a:ext uri="{FF2B5EF4-FFF2-40B4-BE49-F238E27FC236}">
                <a16:creationId xmlns:a16="http://schemas.microsoft.com/office/drawing/2014/main" id="{CF2ECB2B-07F6-B543-9BB3-1670B491A37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2E014D-5C55-4743-BFE2-D5D3C579E279}"/>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39739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16E-3001-FA45-96DB-46D2E3526BDD}"/>
              </a:ext>
            </a:extLst>
          </p:cNvPr>
          <p:cNvSpPr>
            <a:spLocks noGrp="1"/>
          </p:cNvSpPr>
          <p:nvPr>
            <p:ph type="title"/>
          </p:nvPr>
        </p:nvSpPr>
        <p:spPr>
          <a:xfrm>
            <a:off x="840318" y="457200"/>
            <a:ext cx="3932767" cy="1600200"/>
          </a:xfrm>
        </p:spPr>
        <p:txBody>
          <a:bodyPr anchor="b"/>
          <a:lstStyle>
            <a:lvl1pPr>
              <a:defRPr sz="4267"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0F1303-F44E-5347-9EC3-1ED9DF6FAC2C}"/>
              </a:ext>
            </a:extLst>
          </p:cNvPr>
          <p:cNvSpPr>
            <a:spLocks noGrp="1"/>
          </p:cNvSpPr>
          <p:nvPr>
            <p:ph idx="1"/>
          </p:nvPr>
        </p:nvSpPr>
        <p:spPr>
          <a:xfrm>
            <a:off x="5183717" y="988485"/>
            <a:ext cx="6172200" cy="4872567"/>
          </a:xfrm>
        </p:spPr>
        <p:txBody>
          <a:bodyPr/>
          <a:lstStyle>
            <a:lvl1pPr>
              <a:defRPr sz="4267" b="0" i="0"/>
            </a:lvl1pPr>
            <a:lvl2pPr>
              <a:defRPr sz="3733" b="0" i="0"/>
            </a:lvl2pPr>
            <a:lvl3pPr>
              <a:defRPr sz="3200" b="0" i="0">
                <a:latin typeface="Sofia Pro Light" panose="020B0000000000000000" pitchFamily="34" charset="0"/>
              </a:defRPr>
            </a:lvl3pPr>
            <a:lvl4pPr>
              <a:defRPr sz="2667" b="0" i="0">
                <a:latin typeface="Sofia Pro Light" panose="020B0000000000000000" pitchFamily="34" charset="0"/>
              </a:defRPr>
            </a:lvl4pPr>
            <a:lvl5pPr>
              <a:defRPr sz="2667" b="0" i="0">
                <a:latin typeface="Sofia Pro Light" panose="020B0000000000000000" pitchFamily="34" charset="0"/>
              </a:defRPr>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4F654-305B-4E46-9DB2-A1E4C430340A}"/>
              </a:ext>
            </a:extLst>
          </p:cNvPr>
          <p:cNvSpPr>
            <a:spLocks noGrp="1"/>
          </p:cNvSpPr>
          <p:nvPr>
            <p:ph type="body" sz="half" idx="2"/>
          </p:nvPr>
        </p:nvSpPr>
        <p:spPr>
          <a:xfrm>
            <a:off x="840318" y="2057400"/>
            <a:ext cx="3932767" cy="3812117"/>
          </a:xfrm>
        </p:spPr>
        <p:txBody>
          <a:bodyPr/>
          <a:lstStyle>
            <a:lvl1pPr marL="0" indent="0">
              <a:buNone/>
              <a:defRPr sz="2133" b="0" i="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57D5660E-6D9D-C540-8C61-E9E0BCCD5062}"/>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55318F1-8AA6-EF43-8407-398A6A87D78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7520A6-6FA2-7F41-84AF-84E74E4C31AC}"/>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413244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ED5-679B-7749-B86C-503F4EA0E08F}"/>
              </a:ext>
            </a:extLst>
          </p:cNvPr>
          <p:cNvSpPr>
            <a:spLocks noGrp="1"/>
          </p:cNvSpPr>
          <p:nvPr>
            <p:ph type="title"/>
          </p:nvPr>
        </p:nvSpPr>
        <p:spPr>
          <a:xfrm>
            <a:off x="840318" y="457200"/>
            <a:ext cx="3932767" cy="1600200"/>
          </a:xfrm>
        </p:spPr>
        <p:txBody>
          <a:bodyPr anchor="b"/>
          <a:lstStyle>
            <a:lvl1pPr>
              <a:defRPr sz="4267" b="1" i="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10594C-433A-5244-B311-9FFCD7F13E99}"/>
              </a:ext>
            </a:extLst>
          </p:cNvPr>
          <p:cNvSpPr>
            <a:spLocks noGrp="1"/>
          </p:cNvSpPr>
          <p:nvPr>
            <p:ph type="pic" idx="1"/>
          </p:nvPr>
        </p:nvSpPr>
        <p:spPr>
          <a:xfrm>
            <a:off x="5183717" y="988485"/>
            <a:ext cx="6172200" cy="4872567"/>
          </a:xfrm>
        </p:spPr>
        <p:txBody>
          <a:bodyPr/>
          <a:lstStyle>
            <a:lvl1pPr marL="0" indent="0">
              <a:buNone/>
              <a:defRPr sz="4267" b="0" i="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267F46B0-D949-B941-9913-185013EF0516}"/>
              </a:ext>
            </a:extLst>
          </p:cNvPr>
          <p:cNvSpPr>
            <a:spLocks noGrp="1"/>
          </p:cNvSpPr>
          <p:nvPr>
            <p:ph type="body" sz="half" idx="2"/>
          </p:nvPr>
        </p:nvSpPr>
        <p:spPr>
          <a:xfrm>
            <a:off x="840318" y="2057400"/>
            <a:ext cx="3932767" cy="3812117"/>
          </a:xfrm>
        </p:spPr>
        <p:txBody>
          <a:bodyPr/>
          <a:lstStyle>
            <a:lvl1pPr marL="0" indent="0">
              <a:buNone/>
              <a:defRPr sz="2133" b="0" i="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51EA3FAB-8530-6D4B-8C7D-CECEF8C9DAF2}"/>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420F9A69-DC5A-E343-ACD0-03956E1ED41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04D371-E70C-B94A-BC28-02513A619EBB}"/>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959626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3A87-CA83-534C-9AAD-029063739D01}"/>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C0E9F5-4359-7A4C-BF80-8D547593C428}"/>
              </a:ext>
            </a:extLst>
          </p:cNvPr>
          <p:cNvSpPr>
            <a:spLocks noGrp="1"/>
          </p:cNvSpPr>
          <p:nvPr>
            <p:ph type="body" orient="vert" idx="1"/>
          </p:nvPr>
        </p:nvSpPr>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A3E3AC-8313-AE45-89F5-597D802E78E0}"/>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36AD235B-C278-2545-AD4A-8094397D02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9EA696-DB7B-1347-B0CA-9049638E4B60}"/>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710072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C439-F94D-EF4E-A8D6-C14811E3BBA6}"/>
              </a:ext>
            </a:extLst>
          </p:cNvPr>
          <p:cNvSpPr>
            <a:spLocks noGrp="1"/>
          </p:cNvSpPr>
          <p:nvPr>
            <p:ph type="title" orient="vert"/>
          </p:nvPr>
        </p:nvSpPr>
        <p:spPr>
          <a:xfrm>
            <a:off x="8724901" y="366185"/>
            <a:ext cx="2628900" cy="5810249"/>
          </a:xfrm>
        </p:spPr>
        <p:txBody>
          <a:bodyPr vert="eaVert"/>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AF8406-BE7C-2343-B013-E33F04AAFC68}"/>
              </a:ext>
            </a:extLst>
          </p:cNvPr>
          <p:cNvSpPr>
            <a:spLocks noGrp="1"/>
          </p:cNvSpPr>
          <p:nvPr>
            <p:ph type="body" orient="vert" idx="1"/>
          </p:nvPr>
        </p:nvSpPr>
        <p:spPr>
          <a:xfrm>
            <a:off x="838201" y="366185"/>
            <a:ext cx="7683500" cy="5810249"/>
          </a:xfrm>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5DBCCA-2D1D-BF4E-8FAF-588AC5705913}"/>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EF329E3B-BBF9-6A43-A643-E9A00C7421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29C6B5-FDA5-D04C-9D62-CB0AF0E0662D}"/>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4282145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25718468-2D57-4BBB-B9D6-A6ED088C8523}"/>
              </a:ext>
            </a:extLst>
          </p:cNvPr>
          <p:cNvSpPr/>
          <p:nvPr userDrawn="1"/>
        </p:nvSpPr>
        <p:spPr>
          <a:xfrm>
            <a:off x="0" y="5809957"/>
            <a:ext cx="12192000" cy="1062111"/>
          </a:xfrm>
          <a:prstGeom prst="flowChartProcess">
            <a:avLst/>
          </a:prstGeom>
          <a:solidFill>
            <a:srgbClr val="0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9" name="Rectangle 8">
            <a:extLst>
              <a:ext uri="{FF2B5EF4-FFF2-40B4-BE49-F238E27FC236}">
                <a16:creationId xmlns:a16="http://schemas.microsoft.com/office/drawing/2014/main" id="{8BC6252C-8BDE-47E9-8D30-5CD6CC0F91EA}"/>
              </a:ext>
            </a:extLst>
          </p:cNvPr>
          <p:cNvSpPr/>
          <p:nvPr userDrawn="1"/>
        </p:nvSpPr>
        <p:spPr>
          <a:xfrm>
            <a:off x="11526474" y="0"/>
            <a:ext cx="665526" cy="6865034"/>
          </a:xfrm>
          <a:prstGeom prst="rect">
            <a:avLst/>
          </a:prstGeom>
          <a:solidFill>
            <a:srgbClr val="0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Single Corner Rounded 9">
            <a:extLst>
              <a:ext uri="{FF2B5EF4-FFF2-40B4-BE49-F238E27FC236}">
                <a16:creationId xmlns:a16="http://schemas.microsoft.com/office/drawing/2014/main" id="{4765A9A0-70F9-435E-B616-8948BD2CC954}"/>
              </a:ext>
            </a:extLst>
          </p:cNvPr>
          <p:cNvSpPr/>
          <p:nvPr userDrawn="1"/>
        </p:nvSpPr>
        <p:spPr>
          <a:xfrm flipV="1">
            <a:off x="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1" name="Rectangle: Diagonal Corners Rounded 10">
            <a:extLst>
              <a:ext uri="{FF2B5EF4-FFF2-40B4-BE49-F238E27FC236}">
                <a16:creationId xmlns:a16="http://schemas.microsoft.com/office/drawing/2014/main" id="{ADAA24B2-C183-45CC-8B92-40D8A2891100}"/>
              </a:ext>
            </a:extLst>
          </p:cNvPr>
          <p:cNvSpPr/>
          <p:nvPr userDrawn="1"/>
        </p:nvSpPr>
        <p:spPr>
          <a:xfrm flipH="1">
            <a:off x="10176386" y="0"/>
            <a:ext cx="2015613" cy="1062111"/>
          </a:xfrm>
          <a:prstGeom prst="round2DiagRect">
            <a:avLst>
              <a:gd name="adj1" fmla="val 31237"/>
              <a:gd name="adj2" fmla="val 0"/>
            </a:avLst>
          </a:prstGeom>
          <a:solidFill>
            <a:srgbClr val="0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2" name="Picture 11">
            <a:extLst>
              <a:ext uri="{FF2B5EF4-FFF2-40B4-BE49-F238E27FC236}">
                <a16:creationId xmlns:a16="http://schemas.microsoft.com/office/drawing/2014/main" id="{B513F56C-E639-4D80-92C2-A66CEE1F8B41}"/>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DCCA72F1-154C-47DD-B39B-C4FE119B5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sp>
        <p:nvSpPr>
          <p:cNvPr id="14" name="TextBox 13">
            <a:extLst>
              <a:ext uri="{FF2B5EF4-FFF2-40B4-BE49-F238E27FC236}">
                <a16:creationId xmlns:a16="http://schemas.microsoft.com/office/drawing/2014/main" id="{3A4F589C-25D6-4817-BE0C-A9280BB445AD}"/>
              </a:ext>
            </a:extLst>
          </p:cNvPr>
          <p:cNvSpPr txBox="1"/>
          <p:nvPr userDrawn="1"/>
        </p:nvSpPr>
        <p:spPr>
          <a:xfrm>
            <a:off x="8668512" y="6264865"/>
            <a:ext cx="3132285"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24236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CB98F48-34A2-434C-B67A-32036EB7650A}"/>
              </a:ext>
            </a:extLst>
          </p:cNvPr>
          <p:cNvSpPr/>
          <p:nvPr userDrawn="1"/>
        </p:nvSpPr>
        <p:spPr>
          <a:xfrm>
            <a:off x="0" y="5809957"/>
            <a:ext cx="12192000" cy="1062111"/>
          </a:xfrm>
          <a:prstGeom prst="flowChartProcess">
            <a:avLst/>
          </a:prstGeom>
          <a:solidFill>
            <a:srgbClr val="E6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grpSp>
        <p:nvGrpSpPr>
          <p:cNvPr id="2" name="Group 1">
            <a:extLst>
              <a:ext uri="{FF2B5EF4-FFF2-40B4-BE49-F238E27FC236}">
                <a16:creationId xmlns:a16="http://schemas.microsoft.com/office/drawing/2014/main" id="{C62ED16D-B86F-465B-B5B9-43CD2B9867E6}"/>
              </a:ext>
            </a:extLst>
          </p:cNvPr>
          <p:cNvGrpSpPr/>
          <p:nvPr userDrawn="1"/>
        </p:nvGrpSpPr>
        <p:grpSpPr>
          <a:xfrm>
            <a:off x="0" y="0"/>
            <a:ext cx="12192000" cy="6865034"/>
            <a:chOff x="0" y="0"/>
            <a:chExt cx="12192000" cy="6865034"/>
          </a:xfrm>
        </p:grpSpPr>
        <p:sp>
          <p:nvSpPr>
            <p:cNvPr id="8" name="Rectangle 7">
              <a:extLst>
                <a:ext uri="{FF2B5EF4-FFF2-40B4-BE49-F238E27FC236}">
                  <a16:creationId xmlns:a16="http://schemas.microsoft.com/office/drawing/2014/main" id="{6354D25C-8F6F-4735-8D2F-D6CC6F5D4751}"/>
                </a:ext>
              </a:extLst>
            </p:cNvPr>
            <p:cNvSpPr/>
            <p:nvPr userDrawn="1"/>
          </p:nvSpPr>
          <p:spPr>
            <a:xfrm>
              <a:off x="11526474" y="0"/>
              <a:ext cx="665526" cy="6865034"/>
            </a:xfrm>
            <a:prstGeom prst="rect">
              <a:avLst/>
            </a:prstGeom>
            <a:solidFill>
              <a:srgbClr val="E6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4" name="Rectangle: Single Corner Rounded 13">
              <a:extLst>
                <a:ext uri="{FF2B5EF4-FFF2-40B4-BE49-F238E27FC236}">
                  <a16:creationId xmlns:a16="http://schemas.microsoft.com/office/drawing/2014/main" id="{C9BF1AFD-7CE1-41B9-9BAA-3A528EBE3734}"/>
                </a:ext>
              </a:extLst>
            </p:cNvPr>
            <p:cNvSpPr/>
            <p:nvPr userDrawn="1"/>
          </p:nvSpPr>
          <p:spPr>
            <a:xfrm flipV="1">
              <a:off x="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Diagonal Corners Rounded 9">
              <a:extLst>
                <a:ext uri="{FF2B5EF4-FFF2-40B4-BE49-F238E27FC236}">
                  <a16:creationId xmlns:a16="http://schemas.microsoft.com/office/drawing/2014/main" id="{1A37B381-40F6-4A9F-8C0B-F84684A2F637}"/>
                </a:ext>
              </a:extLst>
            </p:cNvPr>
            <p:cNvSpPr/>
            <p:nvPr userDrawn="1"/>
          </p:nvSpPr>
          <p:spPr>
            <a:xfrm flipH="1">
              <a:off x="10176386" y="0"/>
              <a:ext cx="2015613" cy="1062111"/>
            </a:xfrm>
            <a:prstGeom prst="round2DiagRect">
              <a:avLst>
                <a:gd name="adj1" fmla="val 31237"/>
                <a:gd name="adj2" fmla="val 0"/>
              </a:avLst>
            </a:prstGeom>
            <a:solidFill>
              <a:srgbClr val="E6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1" name="Picture 10">
              <a:extLst>
                <a:ext uri="{FF2B5EF4-FFF2-40B4-BE49-F238E27FC236}">
                  <a16:creationId xmlns:a16="http://schemas.microsoft.com/office/drawing/2014/main" id="{78402060-CD09-4FDB-B061-1A52A97B9102}"/>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0CC61674-C274-4801-928E-BD19EF2E6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grpSp>
      <p:sp>
        <p:nvSpPr>
          <p:cNvPr id="13" name="TextBox 12">
            <a:extLst>
              <a:ext uri="{FF2B5EF4-FFF2-40B4-BE49-F238E27FC236}">
                <a16:creationId xmlns:a16="http://schemas.microsoft.com/office/drawing/2014/main" id="{E2F2F425-44CF-4D0D-B64B-A9AB127D5262}"/>
              </a:ext>
            </a:extLst>
          </p:cNvPr>
          <p:cNvSpPr txBox="1"/>
          <p:nvPr userDrawn="1"/>
        </p:nvSpPr>
        <p:spPr>
          <a:xfrm>
            <a:off x="8588830" y="6264865"/>
            <a:ext cx="3211968"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375858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08EE-8959-4A61-82E5-C328AA933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8D7686-B940-4AC4-BF94-1F5E0E279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C17350-9FB8-4F39-9D26-963CCD4936AC}"/>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D7883227-2403-4A50-AF5D-71EC4C12B5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D4061-083B-48E4-9A9D-83217B22E056}"/>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177261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5B48-2051-4067-A8DC-2BF5C476AF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FB452C-709C-474C-91DF-085150AC3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F77B26-9BA6-4243-9D10-00980F08C524}"/>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727BC680-C2EA-4CF8-879C-4D1720A7B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75B65E-7F93-440D-ADB1-3BF950D9ECA1}"/>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41282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D632-5506-450E-A795-57D80F5AC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4EBF67-C194-4678-878F-F086BBB26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D4C47-F51B-448C-AA81-75984A79E9D7}"/>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5700BFC9-77F5-4D5D-B4FC-F55F5A7718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8A5CEB-C8D8-4AF6-96B8-5C9EBEBC5E63}"/>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161609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0E0F-1C16-4EB3-B10A-DD93C82C3E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7F74B1-E098-427D-8510-42D617DB2B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5830D8-7CA1-4938-BA9F-C12F6B1F6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08F23A-893F-4021-AD8E-3E1993F84ADB}"/>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6" name="Footer Placeholder 5">
            <a:extLst>
              <a:ext uri="{FF2B5EF4-FFF2-40B4-BE49-F238E27FC236}">
                <a16:creationId xmlns:a16="http://schemas.microsoft.com/office/drawing/2014/main" id="{E9232719-B9B3-4BE1-A8A7-F72D3261DF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3F198-49BA-4B2B-A093-36D2387C6496}"/>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43116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FF0A-B5F2-4C8A-BB43-D1C4C7F8AF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858C8E-B63B-4EA4-9CB5-E2FBEA5C48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7334E-F26A-4F31-B56C-1FA9D74DEB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C03A0D-13BF-4EB7-940C-E246B8C39D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87CC62-7FE1-4A68-AAD6-83211776E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B93991-3350-4425-9E88-1517B0A42A83}"/>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8" name="Footer Placeholder 7">
            <a:extLst>
              <a:ext uri="{FF2B5EF4-FFF2-40B4-BE49-F238E27FC236}">
                <a16:creationId xmlns:a16="http://schemas.microsoft.com/office/drawing/2014/main" id="{9232A891-6025-405F-93F3-B913B4F453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92F167-F54B-416C-A2B4-57FD815F7CEB}"/>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72646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ECBCA-3896-4835-B45C-8D8BD0559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8047FC-E2AF-4C86-847A-67CFBBB5D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A0FA49-FFDE-4AB6-8816-783FD8FF9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860471E9-7F37-491B-995D-A68E75BC0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5A7357-02D7-44F0-BCE6-B8CFFE2E1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7A69B-FCE5-45D6-AB13-973417DD6DE0}" type="slidenum">
              <a:rPr lang="en-GB" smtClean="0"/>
              <a:t>‹#›</a:t>
            </a:fld>
            <a:endParaRPr lang="en-GB"/>
          </a:p>
        </p:txBody>
      </p:sp>
    </p:spTree>
    <p:extLst>
      <p:ext uri="{BB962C8B-B14F-4D97-AF65-F5344CB8AC3E}">
        <p14:creationId xmlns:p14="http://schemas.microsoft.com/office/powerpoint/2010/main" val="1614913991"/>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62" r:id="rId3"/>
    <p:sldLayoutId id="2147483663"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032877"/>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377" rtl="0" eaLnBrk="1" latinLnBrk="0" hangingPunct="1">
        <a:lnSpc>
          <a:spcPct val="90000"/>
        </a:lnSpc>
        <a:spcBef>
          <a:spcPct val="0"/>
        </a:spcBef>
        <a:buNone/>
        <a:defRPr sz="3067" b="1" i="0" kern="1200">
          <a:solidFill>
            <a:schemeClr val="accent1"/>
          </a:solidFill>
          <a:latin typeface="Poppins" panose="02000000000000000000" pitchFamily="2" charset="77"/>
          <a:ea typeface="+mj-ea"/>
          <a:cs typeface="Poppins" panose="02000000000000000000" pitchFamily="2" charset="77"/>
        </a:defRPr>
      </a:lvl1pPr>
    </p:titleStyle>
    <p:bodyStyle>
      <a:lvl1pPr marL="0" indent="0" algn="l" defTabSz="914377" rtl="0" eaLnBrk="1" latinLnBrk="0" hangingPunct="1">
        <a:lnSpc>
          <a:spcPts val="2507"/>
        </a:lnSpc>
        <a:spcBef>
          <a:spcPts val="1000"/>
        </a:spcBef>
        <a:buFont typeface="Arial" panose="020B0604020202020204" pitchFamily="34" charset="0"/>
        <a:buNone/>
        <a:defRPr sz="1867" b="0" i="0" kern="1200">
          <a:solidFill>
            <a:schemeClr val="tx1"/>
          </a:solidFill>
          <a:latin typeface="Poppins Light" pitchFamily="2" charset="77"/>
          <a:ea typeface="+mn-ea"/>
          <a:cs typeface="Poppins Light" pitchFamily="2" charset="77"/>
        </a:defRPr>
      </a:lvl1pPr>
      <a:lvl2pPr marL="685783" indent="-228594" algn="l" defTabSz="914377" rtl="0" eaLnBrk="1" latinLnBrk="0" hangingPunct="1">
        <a:lnSpc>
          <a:spcPts val="2507"/>
        </a:lnSpc>
        <a:spcBef>
          <a:spcPts val="1000"/>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chemeClr val="tx1"/>
          </a:solidFill>
          <a:latin typeface="Poppins" panose="02000000000000000000" pitchFamily="2" charset="77"/>
          <a:ea typeface="+mn-ea"/>
          <a:cs typeface="Poppins" panose="02000000000000000000" pitchFamily="2" charset="77"/>
        </a:defRPr>
      </a:lvl3pPr>
      <a:lvl4pPr marL="1600160" indent="-228594" algn="l" defTabSz="914377" rtl="0" eaLnBrk="1" latinLnBrk="0" hangingPunct="1">
        <a:lnSpc>
          <a:spcPct val="90000"/>
        </a:lnSpc>
        <a:spcBef>
          <a:spcPts val="500"/>
        </a:spcBef>
        <a:buFont typeface="Arial" panose="020B0604020202020204" pitchFamily="34" charset="0"/>
        <a:buChar char="•"/>
        <a:defRPr sz="1867" b="0" i="0" kern="1200">
          <a:solidFill>
            <a:schemeClr val="tx1"/>
          </a:solidFill>
          <a:latin typeface="Poppins" panose="02000000000000000000" pitchFamily="2" charset="77"/>
          <a:ea typeface="+mn-ea"/>
          <a:cs typeface="Poppins" panose="02000000000000000000" pitchFamily="2" charset="77"/>
        </a:defRPr>
      </a:lvl4pPr>
      <a:lvl5pPr marL="2057349" indent="-228594" algn="l" defTabSz="914377" rtl="0" eaLnBrk="1" latinLnBrk="0" hangingPunct="1">
        <a:lnSpc>
          <a:spcPct val="90000"/>
        </a:lnSpc>
        <a:spcBef>
          <a:spcPts val="500"/>
        </a:spcBef>
        <a:buFont typeface="Arial" panose="020B0604020202020204" pitchFamily="34" charset="0"/>
        <a:buChar char="•"/>
        <a:defRPr sz="1867" b="0" i="0" kern="1200">
          <a:solidFill>
            <a:schemeClr val="tx1"/>
          </a:solidFill>
          <a:latin typeface="Poppins" panose="02000000000000000000" pitchFamily="2" charset="77"/>
          <a:ea typeface="+mn-ea"/>
          <a:cs typeface="Poppins" panose="02000000000000000000"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5BD3-2125-CF40-8E6C-01EA18833DBD}"/>
              </a:ext>
            </a:extLst>
          </p:cNvPr>
          <p:cNvSpPr>
            <a:spLocks noGrp="1"/>
          </p:cNvSpPr>
          <p:nvPr>
            <p:ph type="title"/>
          </p:nvPr>
        </p:nvSpPr>
        <p:spPr>
          <a:xfrm>
            <a:off x="575905" y="472463"/>
            <a:ext cx="7554023" cy="50889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78A-8F7F-C14A-B464-BC6ADE507A17}"/>
              </a:ext>
            </a:extLst>
          </p:cNvPr>
          <p:cNvSpPr>
            <a:spLocks noGrp="1"/>
          </p:cNvSpPr>
          <p:nvPr>
            <p:ph type="body" idx="1"/>
          </p:nvPr>
        </p:nvSpPr>
        <p:spPr>
          <a:xfrm>
            <a:off x="575903" y="1362745"/>
            <a:ext cx="10552908" cy="4715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458528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txStyles>
    <p:titleStyle>
      <a:lvl1pPr algn="l" defTabSz="1219170" rtl="0" eaLnBrk="1" latinLnBrk="0" hangingPunct="1">
        <a:lnSpc>
          <a:spcPct val="90000"/>
        </a:lnSpc>
        <a:spcBef>
          <a:spcPct val="0"/>
        </a:spcBef>
        <a:buNone/>
        <a:defRPr sz="2933" b="1" i="0" kern="1200">
          <a:solidFill>
            <a:schemeClr val="accent1"/>
          </a:solidFill>
          <a:latin typeface="Sofia Pro Semi Bold" panose="020B0000000000000000" pitchFamily="34" charset="0"/>
          <a:ea typeface="+mj-ea"/>
          <a:cs typeface="Poppins SemiBold" panose="02000000000000000000" pitchFamily="2" charset="77"/>
        </a:defRPr>
      </a:lvl1pPr>
    </p:titleStyle>
    <p:body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s://www.sportengland.org/funds-and-campaigns/our-funds/small-grants-programme" TargetMode="External"/><Relationship Id="rId4" Type="http://schemas.openxmlformats.org/officeDocument/2006/relationships/notesSlide" Target="../notesSlides/notesSlide21.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www.sportengland.org/guidance-and-support/facilities-and-planning/swimming-pool-support-fund"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claim-gift-aid" TargetMode="External"/><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s://www.sportengland.org/funds-and-campaigns/our-funds/active-together"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crowdfunder.co.uk/p/kidsgrove" TargetMode="External"/><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hyperlink" Target="https://www.crowdfunder.co.uk/p/fcbp" TargetMode="External"/><Relationship Id="rId5" Type="http://schemas.openxmlformats.org/officeDocument/2006/relationships/hyperlink" Target="https://www.crowdfunder.co.uk/p/save-our-swimming" TargetMode="External"/><Relationship Id="rId4" Type="http://schemas.openxmlformats.org/officeDocument/2006/relationships/hyperlink" Target="https://www.crowdfunder.co.uk/p/locker-rewards" TargetMode="External"/><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hyperlink" Target="https://www.eventbrite.co.uk/e/crowdfunder-sports-introduction-to-crowdfunding-tickets-526446444487?aff=SEEmail" TargetMode="External"/><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hyperlink" Target="https://www.eventbrite.co.uk/e/crowdfunder-sports-introduction-to-crowdfunding-tickets-526447577877?aff=SEEmai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7.pn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34.sv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23.emf"/><Relationship Id="rId4" Type="http://schemas.openxmlformats.org/officeDocument/2006/relationships/image" Target="../media/image21.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sportengland.org/funds-and-campaigns/code-sports-governance"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hyperlink" Target="https://www.sportenglandclubmatters.com/facility-development/developing-your-facility/security-of-tenu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portengland.org/funds-and-campaigns/code-sports-governance"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hyperlink" Target="https://www.sportenglandclubmatters.com/facility-development/developing-your-facility/security-of-tenur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DC50AB31-3AEB-BA94-3BB9-98E6726C7BD0}"/>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12192000" cy="68580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A66C5B1A-2E03-70F2-E553-685C7B8472F8}"/>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2"/>
            <a:ext cx="9720648" cy="6857999"/>
          </a:xfrm>
          <a:prstGeom prst="rect">
            <a:avLst/>
          </a:prstGeom>
        </p:spPr>
      </p:pic>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10863629" y="6301262"/>
            <a:ext cx="805349" cy="276999"/>
          </a:xfrm>
          <a:prstGeom prst="rect">
            <a:avLst/>
          </a:prstGeom>
          <a:noFill/>
        </p:spPr>
        <p:txBody>
          <a:bodyPr wrap="none" rtlCol="0">
            <a:spAutoFit/>
          </a:bodyPr>
          <a:lstStyle/>
          <a:p>
            <a:r>
              <a:rPr lang="en-US" sz="1200" dirty="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604658" y="1819301"/>
            <a:ext cx="4885037" cy="2690929"/>
          </a:xfrm>
          <a:prstGeom prst="rect">
            <a:avLst/>
          </a:prstGeom>
          <a:noFill/>
        </p:spPr>
        <p:txBody>
          <a:bodyPr wrap="square">
            <a:spAutoFit/>
          </a:bodyPr>
          <a:lstStyle/>
          <a:p>
            <a:pPr>
              <a:lnSpc>
                <a:spcPts val="6986"/>
              </a:lnSpc>
            </a:pPr>
            <a:r>
              <a:rPr lang="en-US" sz="4267" b="1" kern="1600">
                <a:solidFill>
                  <a:schemeClr val="bg1"/>
                </a:solidFill>
                <a:highlight>
                  <a:srgbClr val="2F336C"/>
                </a:highlight>
                <a:latin typeface="Sofia Pro Semi Bold" panose="020B0000000000000000" pitchFamily="34" charset="0"/>
                <a:cs typeface="Poppins SemiBold" panose="02000000000000000000" pitchFamily="2" charset="77"/>
              </a:rPr>
              <a:t>Raising money to sustain your organisation</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5415" y="682928"/>
            <a:ext cx="2877693" cy="760533"/>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101592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EDF27-0E18-8496-D498-F486AA6A64E5}"/>
            </a:ext>
          </a:extLst>
        </p:cNvPr>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825C786E-BDE1-103C-97B9-ACE4C6E378C8}"/>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12192000" cy="68580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4D303458-6207-5E5E-2305-1FFDBE5CA4A5}"/>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2"/>
            <a:ext cx="9720648" cy="6857999"/>
          </a:xfrm>
          <a:prstGeom prst="rect">
            <a:avLst/>
          </a:prstGeom>
        </p:spPr>
      </p:pic>
      <p:pic>
        <p:nvPicPr>
          <p:cNvPr id="13" name="Picture 12">
            <a:extLst>
              <a:ext uri="{FF2B5EF4-FFF2-40B4-BE49-F238E27FC236}">
                <a16:creationId xmlns:a16="http://schemas.microsoft.com/office/drawing/2014/main" id="{BD38E2D0-64F9-8741-4040-94749789F348}"/>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FB9BCEE5-05D7-EE32-6A3C-83F93CD9A079}"/>
              </a:ext>
            </a:extLst>
          </p:cNvPr>
          <p:cNvSpPr txBox="1"/>
          <p:nvPr/>
        </p:nvSpPr>
        <p:spPr>
          <a:xfrm>
            <a:off x="10863629" y="6301262"/>
            <a:ext cx="805349" cy="276999"/>
          </a:xfrm>
          <a:prstGeom prst="rect">
            <a:avLst/>
          </a:prstGeom>
          <a:noFill/>
        </p:spPr>
        <p:txBody>
          <a:bodyPr wrap="none" rtlCol="0">
            <a:spAutoFit/>
          </a:bodyPr>
          <a:lstStyle/>
          <a:p>
            <a:r>
              <a:rPr lang="en-US" sz="1200" dirty="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71F301BD-B807-CC0E-F321-553DE2B4AE5E}"/>
              </a:ext>
            </a:extLst>
          </p:cNvPr>
          <p:cNvSpPr txBox="1"/>
          <p:nvPr/>
        </p:nvSpPr>
        <p:spPr>
          <a:xfrm>
            <a:off x="604658" y="1819301"/>
            <a:ext cx="4885037" cy="2690929"/>
          </a:xfrm>
          <a:prstGeom prst="rect">
            <a:avLst/>
          </a:prstGeom>
          <a:noFill/>
        </p:spPr>
        <p:txBody>
          <a:bodyPr wrap="square">
            <a:spAutoFit/>
          </a:bodyPr>
          <a:lstStyle/>
          <a:p>
            <a:pPr>
              <a:lnSpc>
                <a:spcPts val="6986"/>
              </a:lnSpc>
            </a:pPr>
            <a:r>
              <a:rPr lang="en-US" sz="4267" b="1" kern="1600">
                <a:solidFill>
                  <a:schemeClr val="bg1"/>
                </a:solidFill>
                <a:highlight>
                  <a:srgbClr val="2F336C"/>
                </a:highlight>
                <a:latin typeface="Sofia Pro Semi Bold" panose="020B0000000000000000" pitchFamily="34" charset="0"/>
                <a:cs typeface="Poppins SemiBold" panose="02000000000000000000" pitchFamily="2" charset="77"/>
              </a:rPr>
              <a:t>Raising money to sustain your organisation</a:t>
            </a:r>
          </a:p>
        </p:txBody>
      </p:sp>
      <p:pic>
        <p:nvPicPr>
          <p:cNvPr id="5" name="Graphic 4">
            <a:extLst>
              <a:ext uri="{FF2B5EF4-FFF2-40B4-BE49-F238E27FC236}">
                <a16:creationId xmlns:a16="http://schemas.microsoft.com/office/drawing/2014/main" id="{E2934DEE-283C-1442-78B4-466F710AA8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5415" y="682928"/>
            <a:ext cx="2877693" cy="760533"/>
          </a:xfrm>
          <a:prstGeom prst="rect">
            <a:avLst/>
          </a:prstGeom>
        </p:spPr>
      </p:pic>
      <p:pic>
        <p:nvPicPr>
          <p:cNvPr id="8" name="Picture 7" descr="A white and black logo&#10;&#10;Description automatically generated">
            <a:extLst>
              <a:ext uri="{FF2B5EF4-FFF2-40B4-BE49-F238E27FC236}">
                <a16:creationId xmlns:a16="http://schemas.microsoft.com/office/drawing/2014/main" id="{6AEF9FF4-3E6A-F95E-299E-AAFEEF37E5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381319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391293"/>
            <a:ext cx="7477407" cy="755412"/>
          </a:xfrm>
          <a:prstGeom prst="rect">
            <a:avLst/>
          </a:prstGeom>
        </p:spPr>
        <p:txBody>
          <a:bodyPr>
            <a:normAutofit/>
          </a:bodyPr>
          <a:lstStyle/>
          <a:p>
            <a:pPr>
              <a:lnSpc>
                <a:spcPct val="100000"/>
              </a:lnSpc>
            </a:pPr>
            <a:r>
              <a:rPr lang="en-US" sz="2200">
                <a:solidFill>
                  <a:srgbClr val="2F336C"/>
                </a:solidFill>
              </a:rPr>
              <a:t>Different ways to generate income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26051" y="1091116"/>
            <a:ext cx="5369949" cy="4306436"/>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1" i="0" u="sng" strike="noStrike" kern="1200" cap="none" spc="0" normalizeH="0" baseline="0" noProof="0">
                <a:ln>
                  <a:noFill/>
                </a:ln>
                <a:solidFill>
                  <a:srgbClr val="2F336C"/>
                </a:solidFill>
                <a:effectLst/>
                <a:uLnTx/>
                <a:uFillTx/>
                <a:latin typeface="Sofia Pro Semi Bold" panose="020B0000000000000000" pitchFamily="34" charset="0"/>
                <a:cs typeface="+mn-cs"/>
              </a:rPr>
              <a:t>CORE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600">
              <a:solidFill>
                <a:srgbClr val="2F336C"/>
              </a:solidFill>
              <a:latin typeface="Sofia Pro Semi Bold" panose="020B0000000000000000" pitchFamily="34" charset="0"/>
            </a:endParaRPr>
          </a:p>
          <a:p>
            <a:pPr marL="342900" indent="-342900">
              <a:buFont typeface="Arial" panose="020B0604020202020204" pitchFamily="34" charset="0"/>
              <a:buChar char="•"/>
            </a:pPr>
            <a:r>
              <a:rPr lang="en-US" sz="1600">
                <a:solidFill>
                  <a:schemeClr val="tx1">
                    <a:lumMod val="95000"/>
                    <a:lumOff val="5000"/>
                  </a:schemeClr>
                </a:solidFill>
              </a:rPr>
              <a:t>Membership</a:t>
            </a:r>
          </a:p>
          <a:p>
            <a:pPr marL="342900" indent="-342900">
              <a:buFont typeface="Arial" panose="020B0604020202020204" pitchFamily="34" charset="0"/>
              <a:buChar char="•"/>
            </a:pPr>
            <a:r>
              <a:rPr lang="en-US" sz="1600">
                <a:solidFill>
                  <a:schemeClr val="tx1">
                    <a:lumMod val="95000"/>
                    <a:lumOff val="5000"/>
                  </a:schemeClr>
                </a:solidFill>
              </a:rPr>
              <a:t>Sessions fees</a:t>
            </a:r>
          </a:p>
          <a:p>
            <a:pPr marL="342900" indent="-342900">
              <a:buFont typeface="Arial" panose="020B0604020202020204" pitchFamily="34" charset="0"/>
              <a:buChar char="•"/>
            </a:pPr>
            <a:r>
              <a:rPr lang="en-US" sz="1600">
                <a:solidFill>
                  <a:schemeClr val="tx1">
                    <a:lumMod val="95000"/>
                    <a:lumOff val="5000"/>
                  </a:schemeClr>
                </a:solidFill>
              </a:rPr>
              <a:t>Events</a:t>
            </a:r>
          </a:p>
          <a:p>
            <a:pPr marL="342900" indent="-342900">
              <a:buFont typeface="Arial" panose="020B0604020202020204" pitchFamily="34" charset="0"/>
              <a:buChar char="•"/>
            </a:pPr>
            <a:r>
              <a:rPr lang="en-US" sz="1600">
                <a:solidFill>
                  <a:schemeClr val="tx1">
                    <a:lumMod val="95000"/>
                    <a:lumOff val="5000"/>
                  </a:schemeClr>
                </a:solidFill>
              </a:rPr>
              <a:t>Facility hire/let</a:t>
            </a:r>
          </a:p>
          <a:p>
            <a:pPr marL="342900" indent="-342900">
              <a:buFont typeface="Arial" panose="020B0604020202020204" pitchFamily="34" charset="0"/>
              <a:buChar char="•"/>
            </a:pPr>
            <a:r>
              <a:rPr lang="en-US" sz="1600">
                <a:solidFill>
                  <a:schemeClr val="tx1">
                    <a:lumMod val="95000"/>
                    <a:lumOff val="5000"/>
                  </a:schemeClr>
                </a:solidFill>
              </a:rPr>
              <a:t>Diversifying the use of your facilities</a:t>
            </a:r>
          </a:p>
          <a:p>
            <a:pPr marL="342900" indent="-342900">
              <a:buFont typeface="Arial" panose="020B0604020202020204" pitchFamily="34" charset="0"/>
              <a:buChar char="•"/>
            </a:pPr>
            <a:r>
              <a:rPr lang="en-US" sz="1600">
                <a:solidFill>
                  <a:schemeClr val="tx1">
                    <a:lumMod val="95000"/>
                    <a:lumOff val="5000"/>
                  </a:schemeClr>
                </a:solidFill>
              </a:rPr>
              <a:t>Café (if applicable and manageable)</a:t>
            </a:r>
          </a:p>
          <a:p>
            <a:pPr marL="342900" indent="-342900">
              <a:buFont typeface="Arial" panose="020B0604020202020204" pitchFamily="34" charset="0"/>
              <a:buChar char="•"/>
            </a:pPr>
            <a:r>
              <a:rPr lang="en-US" sz="1600">
                <a:solidFill>
                  <a:schemeClr val="tx1">
                    <a:lumMod val="95000"/>
                    <a:lumOff val="5000"/>
                  </a:schemeClr>
                </a:solidFill>
              </a:rPr>
              <a:t>Vending Machines</a:t>
            </a:r>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Content Placeholder 6">
            <a:extLst>
              <a:ext uri="{FF2B5EF4-FFF2-40B4-BE49-F238E27FC236}">
                <a16:creationId xmlns:a16="http://schemas.microsoft.com/office/drawing/2014/main" id="{B1E2E3C3-8027-EB4C-DF37-206DAAD2AB6F}"/>
              </a:ext>
            </a:extLst>
          </p:cNvPr>
          <p:cNvSpPr txBox="1">
            <a:spLocks/>
          </p:cNvSpPr>
          <p:nvPr/>
        </p:nvSpPr>
        <p:spPr>
          <a:xfrm>
            <a:off x="6780891" y="1091116"/>
            <a:ext cx="5369949" cy="4306436"/>
          </a:xfrm>
          <a:prstGeom prst="rect">
            <a:avLst/>
          </a:prstGeom>
        </p:spPr>
        <p:txBody>
          <a:bodyPr vert="horz" lIns="0" tIns="0" rIns="0" bIns="0" rtlCol="0">
            <a:normAutofit/>
          </a:bodyPr>
          <a:lst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defTabSz="914400">
              <a:lnSpc>
                <a:spcPct val="100000"/>
              </a:lnSpc>
              <a:spcBef>
                <a:spcPct val="20000"/>
              </a:spcBef>
              <a:defRPr/>
            </a:pPr>
            <a:r>
              <a:rPr lang="en-US" sz="1600" b="1" u="sng">
                <a:solidFill>
                  <a:srgbClr val="2F336C"/>
                </a:solidFill>
                <a:latin typeface="Sofia Pro Semi Bold" panose="020B0000000000000000" pitchFamily="34" charset="0"/>
                <a:cs typeface="+mn-cs"/>
              </a:rPr>
              <a:t>ADDITIONAL</a:t>
            </a:r>
          </a:p>
          <a:p>
            <a:pPr defTabSz="914400">
              <a:lnSpc>
                <a:spcPct val="100000"/>
              </a:lnSpc>
              <a:spcBef>
                <a:spcPct val="20000"/>
              </a:spcBef>
              <a:defRPr/>
            </a:pPr>
            <a:endParaRPr lang="en-US" sz="1600">
              <a:solidFill>
                <a:srgbClr val="2F336C"/>
              </a:solidFill>
              <a:latin typeface="Sofia Pro Semi Bold" panose="020B0000000000000000" pitchFamily="34" charset="0"/>
            </a:endParaRPr>
          </a:p>
          <a:p>
            <a:pPr marL="342900" indent="-342900">
              <a:buFont typeface="Arial" panose="020B0604020202020204" pitchFamily="34" charset="0"/>
              <a:buChar char="•"/>
            </a:pPr>
            <a:r>
              <a:rPr lang="en-US" sz="1600"/>
              <a:t>Crowd funding</a:t>
            </a:r>
          </a:p>
          <a:p>
            <a:pPr marL="342900" indent="-342900">
              <a:buFont typeface="Arial" panose="020B0604020202020204" pitchFamily="34" charset="0"/>
              <a:buChar char="•"/>
            </a:pPr>
            <a:r>
              <a:rPr lang="en-US" sz="1600"/>
              <a:t>Merchandise</a:t>
            </a:r>
          </a:p>
          <a:p>
            <a:pPr marL="342900" indent="-342900">
              <a:buFont typeface="Arial" panose="020B0604020202020204" pitchFamily="34" charset="0"/>
              <a:buChar char="•"/>
            </a:pPr>
            <a:r>
              <a:rPr lang="en-US" sz="1600"/>
              <a:t>Grant funding (start up or new activity)</a:t>
            </a:r>
          </a:p>
          <a:p>
            <a:pPr marL="342900" indent="-342900">
              <a:buFont typeface="Arial" panose="020B0604020202020204" pitchFamily="34" charset="0"/>
              <a:buChar char="•"/>
            </a:pPr>
            <a:r>
              <a:rPr lang="en-US" sz="1600"/>
              <a:t>Gift Aid </a:t>
            </a:r>
          </a:p>
          <a:p>
            <a:pPr marL="342900" indent="-342900">
              <a:buFont typeface="Arial" panose="020B0604020202020204" pitchFamily="34" charset="0"/>
              <a:buChar char="•"/>
            </a:pPr>
            <a:r>
              <a:rPr lang="en-US" sz="1600"/>
              <a:t>Commissioning </a:t>
            </a:r>
          </a:p>
          <a:p>
            <a:pPr marL="342900" indent="-342900">
              <a:buFont typeface="Arial" panose="020B0604020202020204" pitchFamily="34" charset="0"/>
              <a:buChar char="•"/>
            </a:pPr>
            <a:r>
              <a:rPr lang="en-US" sz="1600"/>
              <a:t>Partnerships</a:t>
            </a:r>
          </a:p>
          <a:p>
            <a:pPr marL="342900" indent="-342900">
              <a:buFont typeface="Arial" panose="020B0604020202020204" pitchFamily="34" charset="0"/>
              <a:buChar char="•"/>
            </a:pPr>
            <a:r>
              <a:rPr lang="en-US" sz="1600"/>
              <a:t>Additional income streams from members/users</a:t>
            </a:r>
          </a:p>
          <a:p>
            <a:pPr marL="342900" indent="-342900">
              <a:buFont typeface="Arial" panose="020B0604020202020204" pitchFamily="34" charset="0"/>
              <a:buChar char="•"/>
            </a:pPr>
            <a:r>
              <a:rPr lang="en-US" sz="1600"/>
              <a:t>Fundraisers</a:t>
            </a:r>
          </a:p>
        </p:txBody>
      </p:sp>
      <p:grpSp>
        <p:nvGrpSpPr>
          <p:cNvPr id="6" name="Group 5">
            <a:extLst>
              <a:ext uri="{FF2B5EF4-FFF2-40B4-BE49-F238E27FC236}">
                <a16:creationId xmlns:a16="http://schemas.microsoft.com/office/drawing/2014/main" id="{F0CE2FE5-4960-39CD-90AB-EE4993255251}"/>
              </a:ext>
            </a:extLst>
          </p:cNvPr>
          <p:cNvGrpSpPr/>
          <p:nvPr/>
        </p:nvGrpSpPr>
        <p:grpSpPr>
          <a:xfrm>
            <a:off x="0" y="5784067"/>
            <a:ext cx="12192000" cy="1073933"/>
            <a:chOff x="0" y="5784067"/>
            <a:chExt cx="12192000" cy="1073933"/>
          </a:xfrm>
        </p:grpSpPr>
        <p:pic>
          <p:nvPicPr>
            <p:cNvPr id="9" name="Picture 8">
              <a:extLst>
                <a:ext uri="{FF2B5EF4-FFF2-40B4-BE49-F238E27FC236}">
                  <a16:creationId xmlns:a16="http://schemas.microsoft.com/office/drawing/2014/main" id="{3CD14B22-4478-CE8E-D6B6-A3A4DACB3C8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5E3455A0-82A4-9DCD-F658-164C92C4309D}"/>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8F24F8B9-0133-D3CB-5520-5AC11FF8B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75336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391293"/>
            <a:ext cx="7477407" cy="755412"/>
          </a:xfrm>
          <a:prstGeom prst="rect">
            <a:avLst/>
          </a:prstGeom>
        </p:spPr>
        <p:txBody>
          <a:bodyPr>
            <a:normAutofit/>
          </a:bodyPr>
          <a:lstStyle/>
          <a:p>
            <a:pPr>
              <a:lnSpc>
                <a:spcPct val="100000"/>
              </a:lnSpc>
            </a:pPr>
            <a:r>
              <a:rPr lang="en-US" sz="2200">
                <a:solidFill>
                  <a:schemeClr val="tx1">
                    <a:lumMod val="95000"/>
                    <a:lumOff val="5000"/>
                  </a:schemeClr>
                </a:solidFill>
              </a:rPr>
              <a:t>What is grant funding?</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10" name="Hexagon 9">
            <a:extLst>
              <a:ext uri="{FF2B5EF4-FFF2-40B4-BE49-F238E27FC236}">
                <a16:creationId xmlns:a16="http://schemas.microsoft.com/office/drawing/2014/main" id="{17557994-BC4C-F25D-BA77-3E77053A9C5C}"/>
              </a:ext>
            </a:extLst>
          </p:cNvPr>
          <p:cNvSpPr/>
          <p:nvPr/>
        </p:nvSpPr>
        <p:spPr>
          <a:xfrm>
            <a:off x="4703675" y="1810136"/>
            <a:ext cx="2533652" cy="2188662"/>
          </a:xfrm>
          <a:prstGeom prst="hexagon">
            <a:avLst/>
          </a:prstGeom>
          <a:solidFill>
            <a:srgbClr val="39AEA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prstClr val="white"/>
                </a:solidFill>
                <a:latin typeface="Poppins SemiBold"/>
              </a:rPr>
              <a:t>Usually targeted at a specific cause / group</a:t>
            </a:r>
            <a:endParaRPr kumimoji="0" lang="en-GB" sz="1600" b="0" i="0" u="none" strike="noStrike" kern="0" cap="none" spc="0" normalizeH="0" baseline="0" noProof="0">
              <a:ln>
                <a:noFill/>
              </a:ln>
              <a:solidFill>
                <a:prstClr val="white"/>
              </a:solidFill>
              <a:effectLst/>
              <a:uLnTx/>
              <a:uFillTx/>
              <a:latin typeface="Poppins SemiBold"/>
            </a:endParaRPr>
          </a:p>
        </p:txBody>
      </p:sp>
      <p:sp>
        <p:nvSpPr>
          <p:cNvPr id="11" name="Hexagon 10">
            <a:extLst>
              <a:ext uri="{FF2B5EF4-FFF2-40B4-BE49-F238E27FC236}">
                <a16:creationId xmlns:a16="http://schemas.microsoft.com/office/drawing/2014/main" id="{A3302DD0-B84B-7DC7-79C3-D421D66EBDD2}"/>
              </a:ext>
            </a:extLst>
          </p:cNvPr>
          <p:cNvSpPr/>
          <p:nvPr/>
        </p:nvSpPr>
        <p:spPr>
          <a:xfrm>
            <a:off x="2111201" y="3019425"/>
            <a:ext cx="2533652" cy="2188662"/>
          </a:xfrm>
          <a:prstGeom prst="hexagon">
            <a:avLst/>
          </a:prstGeom>
          <a:solidFill>
            <a:srgbClr val="88226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prstClr val="white"/>
                </a:solidFill>
                <a:latin typeface="Poppins SemiBold"/>
              </a:rPr>
              <a:t>Can be large or small</a:t>
            </a:r>
            <a:endParaRPr kumimoji="0" lang="en-GB" sz="1600" b="0" i="0" u="none" strike="noStrike" kern="0" cap="none" spc="0" normalizeH="0" baseline="0" noProof="0">
              <a:ln>
                <a:noFill/>
              </a:ln>
              <a:solidFill>
                <a:prstClr val="white"/>
              </a:solidFill>
              <a:effectLst/>
              <a:uLnTx/>
              <a:uFillTx/>
              <a:latin typeface="Poppins SemiBold"/>
            </a:endParaRPr>
          </a:p>
        </p:txBody>
      </p:sp>
      <p:sp>
        <p:nvSpPr>
          <p:cNvPr id="12" name="Hexagon 11">
            <a:extLst>
              <a:ext uri="{FF2B5EF4-FFF2-40B4-BE49-F238E27FC236}">
                <a16:creationId xmlns:a16="http://schemas.microsoft.com/office/drawing/2014/main" id="{E45E6D8D-DBA1-0C34-AC62-9002D86011C8}"/>
              </a:ext>
            </a:extLst>
          </p:cNvPr>
          <p:cNvSpPr/>
          <p:nvPr/>
        </p:nvSpPr>
        <p:spPr>
          <a:xfrm>
            <a:off x="7296149" y="3019425"/>
            <a:ext cx="2533652" cy="2188662"/>
          </a:xfrm>
          <a:prstGeom prst="hexagon">
            <a:avLst/>
          </a:prstGeom>
          <a:solidFill>
            <a:srgbClr val="7CC5F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Poppins SemiBold"/>
              </a:rPr>
              <a:t>Usually split into revenue and capital</a:t>
            </a:r>
          </a:p>
        </p:txBody>
      </p:sp>
      <p:grpSp>
        <p:nvGrpSpPr>
          <p:cNvPr id="2" name="Group 1">
            <a:extLst>
              <a:ext uri="{FF2B5EF4-FFF2-40B4-BE49-F238E27FC236}">
                <a16:creationId xmlns:a16="http://schemas.microsoft.com/office/drawing/2014/main" id="{7E44AF7C-9081-5B37-C1F6-597F5904C5D1}"/>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FB30C3EB-7D43-1D11-BC7C-62F71CBD42DC}"/>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DCE8DFC3-B677-9DD7-3070-F5B0A1E651E1}"/>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7" name="Picture 6" descr="A white and black logo&#10;&#10;Description automatically generated">
              <a:extLst>
                <a:ext uri="{FF2B5EF4-FFF2-40B4-BE49-F238E27FC236}">
                  <a16:creationId xmlns:a16="http://schemas.microsoft.com/office/drawing/2014/main" id="{56AEEE76-27DC-F091-BB37-53330343D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68330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391293"/>
            <a:ext cx="7477407" cy="755412"/>
          </a:xfrm>
          <a:prstGeom prst="rect">
            <a:avLst/>
          </a:prstGeom>
        </p:spPr>
        <p:txBody>
          <a:bodyPr>
            <a:normAutofit/>
          </a:bodyPr>
          <a:lstStyle/>
          <a:p>
            <a:pPr>
              <a:lnSpc>
                <a:spcPct val="100000"/>
              </a:lnSpc>
            </a:pPr>
            <a:r>
              <a:rPr lang="en-US" sz="2200">
                <a:solidFill>
                  <a:schemeClr val="tx1">
                    <a:lumMod val="95000"/>
                    <a:lumOff val="5000"/>
                  </a:schemeClr>
                </a:solidFill>
              </a:rPr>
              <a:t>Grant funding... Ways to approach it</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2" name="Hexagon 1">
            <a:extLst>
              <a:ext uri="{FF2B5EF4-FFF2-40B4-BE49-F238E27FC236}">
                <a16:creationId xmlns:a16="http://schemas.microsoft.com/office/drawing/2014/main" id="{320AC3A5-4192-8E28-FDA4-54EC3CD1AD55}"/>
              </a:ext>
            </a:extLst>
          </p:cNvPr>
          <p:cNvSpPr/>
          <p:nvPr/>
        </p:nvSpPr>
        <p:spPr>
          <a:xfrm>
            <a:off x="3429147" y="3137291"/>
            <a:ext cx="2712154" cy="2250248"/>
          </a:xfrm>
          <a:prstGeom prst="hexagon">
            <a:avLst/>
          </a:prstGeom>
          <a:solidFill>
            <a:srgbClr val="3034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Harness your expertise</a:t>
            </a:r>
          </a:p>
        </p:txBody>
      </p:sp>
      <p:sp>
        <p:nvSpPr>
          <p:cNvPr id="4" name="Hexagon 3">
            <a:extLst>
              <a:ext uri="{FF2B5EF4-FFF2-40B4-BE49-F238E27FC236}">
                <a16:creationId xmlns:a16="http://schemas.microsoft.com/office/drawing/2014/main" id="{0E1C130C-60C4-79CB-E1FA-693D92DB4258}"/>
              </a:ext>
            </a:extLst>
          </p:cNvPr>
          <p:cNvSpPr/>
          <p:nvPr/>
        </p:nvSpPr>
        <p:spPr>
          <a:xfrm>
            <a:off x="929849" y="1916192"/>
            <a:ext cx="2712154" cy="2250248"/>
          </a:xfrm>
          <a:prstGeom prst="hexagon">
            <a:avLst/>
          </a:prstGeom>
          <a:solidFill>
            <a:srgbClr val="881E6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Make it someone’s responsibility</a:t>
            </a:r>
          </a:p>
        </p:txBody>
      </p:sp>
      <p:sp>
        <p:nvSpPr>
          <p:cNvPr id="6" name="Hexagon 5">
            <a:extLst>
              <a:ext uri="{FF2B5EF4-FFF2-40B4-BE49-F238E27FC236}">
                <a16:creationId xmlns:a16="http://schemas.microsoft.com/office/drawing/2014/main" id="{F925CFB8-364A-BDDA-E946-67484B8C5797}"/>
              </a:ext>
            </a:extLst>
          </p:cNvPr>
          <p:cNvSpPr/>
          <p:nvPr/>
        </p:nvSpPr>
        <p:spPr>
          <a:xfrm>
            <a:off x="5928445" y="1916192"/>
            <a:ext cx="2712154" cy="2250248"/>
          </a:xfrm>
          <a:prstGeom prst="hexagon">
            <a:avLst/>
          </a:prstGeom>
          <a:solidFill>
            <a:srgbClr val="93D2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Involve others e.g.  NGB / Active Partnership / LA’s</a:t>
            </a:r>
          </a:p>
        </p:txBody>
      </p:sp>
      <p:sp>
        <p:nvSpPr>
          <p:cNvPr id="7" name="Hexagon 6">
            <a:extLst>
              <a:ext uri="{FF2B5EF4-FFF2-40B4-BE49-F238E27FC236}">
                <a16:creationId xmlns:a16="http://schemas.microsoft.com/office/drawing/2014/main" id="{E7151BAD-8C69-E5D1-1DA4-D5C6AA7FD085}"/>
              </a:ext>
            </a:extLst>
          </p:cNvPr>
          <p:cNvSpPr/>
          <p:nvPr/>
        </p:nvSpPr>
        <p:spPr>
          <a:xfrm>
            <a:off x="8427743" y="3137291"/>
            <a:ext cx="2712154" cy="2250248"/>
          </a:xfrm>
          <a:prstGeom prst="hexagon">
            <a:avLst/>
          </a:prstGeom>
          <a:solidFill>
            <a:srgbClr val="F3944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It’s worth the effort</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grpSp>
        <p:nvGrpSpPr>
          <p:cNvPr id="8" name="Group 7">
            <a:extLst>
              <a:ext uri="{FF2B5EF4-FFF2-40B4-BE49-F238E27FC236}">
                <a16:creationId xmlns:a16="http://schemas.microsoft.com/office/drawing/2014/main" id="{D526A268-F9B3-BA66-4375-4C29A5CC50EF}"/>
              </a:ext>
            </a:extLst>
          </p:cNvPr>
          <p:cNvGrpSpPr/>
          <p:nvPr/>
        </p:nvGrpSpPr>
        <p:grpSpPr>
          <a:xfrm>
            <a:off x="0" y="5784067"/>
            <a:ext cx="12192000" cy="1073933"/>
            <a:chOff x="0" y="5784067"/>
            <a:chExt cx="12192000" cy="1073933"/>
          </a:xfrm>
        </p:grpSpPr>
        <p:pic>
          <p:nvPicPr>
            <p:cNvPr id="9" name="Picture 8">
              <a:extLst>
                <a:ext uri="{FF2B5EF4-FFF2-40B4-BE49-F238E27FC236}">
                  <a16:creationId xmlns:a16="http://schemas.microsoft.com/office/drawing/2014/main" id="{74BCBC72-630C-A43F-811D-E08582B4A604}"/>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B4E34188-16AF-3263-0C5D-60757FCC84AF}"/>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A726A90A-E671-85D0-2908-E7F72E610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53349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60602" y="393138"/>
            <a:ext cx="7477407" cy="755412"/>
          </a:xfrm>
          <a:prstGeom prst="rect">
            <a:avLst/>
          </a:prstGeom>
        </p:spPr>
        <p:txBody>
          <a:bodyPr>
            <a:normAutofit/>
          </a:bodyPr>
          <a:lstStyle/>
          <a:p>
            <a:pPr>
              <a:lnSpc>
                <a:spcPct val="100000"/>
              </a:lnSpc>
            </a:pPr>
            <a:r>
              <a:rPr lang="en-US" sz="2200">
                <a:solidFill>
                  <a:srgbClr val="2F336C"/>
                </a:solidFill>
              </a:rPr>
              <a:t>Grant funding: The “Don’ts”</a:t>
            </a:r>
          </a:p>
        </p:txBody>
      </p:sp>
      <p:pic>
        <p:nvPicPr>
          <p:cNvPr id="4" name="Graphic 16">
            <a:extLst>
              <a:ext uri="{FF2B5EF4-FFF2-40B4-BE49-F238E27FC236}">
                <a16:creationId xmlns:a16="http://schemas.microsoft.com/office/drawing/2014/main" id="{3E59C4CD-CDE8-897D-545D-9F9D73290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10" name="Freeform: Shape 9">
            <a:extLst>
              <a:ext uri="{FF2B5EF4-FFF2-40B4-BE49-F238E27FC236}">
                <a16:creationId xmlns:a16="http://schemas.microsoft.com/office/drawing/2014/main" id="{244947AE-157B-390F-52C1-C35326F13CFB}"/>
              </a:ext>
            </a:extLst>
          </p:cNvPr>
          <p:cNvSpPr/>
          <p:nvPr/>
        </p:nvSpPr>
        <p:spPr>
          <a:xfrm>
            <a:off x="1031200" y="2011323"/>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8B1F65"/>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a:solidFill>
                  <a:sysClr val="window" lastClr="FFFFFF"/>
                </a:solidFill>
                <a:latin typeface="Sofia Pro Regular" panose="020B0604020202020204" charset="0"/>
              </a:rPr>
              <a:t>Expect to receive the funding</a:t>
            </a:r>
          </a:p>
        </p:txBody>
      </p:sp>
      <p:sp>
        <p:nvSpPr>
          <p:cNvPr id="11" name="Freeform: Shape 10">
            <a:extLst>
              <a:ext uri="{FF2B5EF4-FFF2-40B4-BE49-F238E27FC236}">
                <a16:creationId xmlns:a16="http://schemas.microsoft.com/office/drawing/2014/main" id="{174B52F8-B0B1-AC88-DE8A-F83AFC36A400}"/>
              </a:ext>
            </a:extLst>
          </p:cNvPr>
          <p:cNvSpPr/>
          <p:nvPr/>
        </p:nvSpPr>
        <p:spPr>
          <a:xfrm>
            <a:off x="2218717" y="3679518"/>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D83B2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strike="noStrike" kern="1200">
                <a:solidFill>
                  <a:sysClr val="window" lastClr="FFFFFF"/>
                </a:solidFill>
                <a:latin typeface="Sofia Pro Regular" panose="020B0604020202020204" charset="0"/>
              </a:rPr>
              <a:t>Use jargon or acronyms</a:t>
            </a:r>
          </a:p>
        </p:txBody>
      </p:sp>
      <p:sp>
        <p:nvSpPr>
          <p:cNvPr id="12" name="Freeform: Shape 11">
            <a:extLst>
              <a:ext uri="{FF2B5EF4-FFF2-40B4-BE49-F238E27FC236}">
                <a16:creationId xmlns:a16="http://schemas.microsoft.com/office/drawing/2014/main" id="{3F74EB24-320E-3BB7-0D64-4FB750825D2D}"/>
              </a:ext>
            </a:extLst>
          </p:cNvPr>
          <p:cNvSpPr/>
          <p:nvPr/>
        </p:nvSpPr>
        <p:spPr>
          <a:xfrm>
            <a:off x="6229350" y="2011323"/>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39ADAD"/>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a:solidFill>
                  <a:sysClr val="window" lastClr="FFFFFF"/>
                </a:solidFill>
                <a:latin typeface="Sofia Pro Regular" panose="020B0604020202020204" charset="0"/>
              </a:rPr>
              <a:t>Go “nuclear”</a:t>
            </a:r>
          </a:p>
        </p:txBody>
      </p:sp>
      <p:sp>
        <p:nvSpPr>
          <p:cNvPr id="13" name="Freeform: Shape 12">
            <a:extLst>
              <a:ext uri="{FF2B5EF4-FFF2-40B4-BE49-F238E27FC236}">
                <a16:creationId xmlns:a16="http://schemas.microsoft.com/office/drawing/2014/main" id="{4F236C2E-8D27-A5AF-0713-8640F1C7EEC4}"/>
              </a:ext>
            </a:extLst>
          </p:cNvPr>
          <p:cNvSpPr/>
          <p:nvPr/>
        </p:nvSpPr>
        <p:spPr>
          <a:xfrm>
            <a:off x="8828425" y="2011323"/>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F39444"/>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a:solidFill>
                  <a:sysClr val="window" lastClr="FFFFFF"/>
                </a:solidFill>
                <a:latin typeface="Sofia Pro Regular" panose="020B0604020202020204" charset="0"/>
              </a:rPr>
              <a:t>Just start writing</a:t>
            </a:r>
          </a:p>
        </p:txBody>
      </p:sp>
      <p:sp>
        <p:nvSpPr>
          <p:cNvPr id="14" name="Freeform: Shape 13">
            <a:extLst>
              <a:ext uri="{FF2B5EF4-FFF2-40B4-BE49-F238E27FC236}">
                <a16:creationId xmlns:a16="http://schemas.microsoft.com/office/drawing/2014/main" id="{7C96E0BA-907A-4152-DC50-6ED705D12FB8}"/>
              </a:ext>
            </a:extLst>
          </p:cNvPr>
          <p:cNvSpPr/>
          <p:nvPr/>
        </p:nvSpPr>
        <p:spPr>
          <a:xfrm>
            <a:off x="3613948" y="1985616"/>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2F336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a:solidFill>
                  <a:sysClr val="window" lastClr="FFFFFF"/>
                </a:solidFill>
                <a:latin typeface="Sofia Pro Regular" panose="020B0604020202020204" charset="0"/>
              </a:rPr>
              <a:t>Rush it</a:t>
            </a:r>
          </a:p>
        </p:txBody>
      </p:sp>
      <p:sp>
        <p:nvSpPr>
          <p:cNvPr id="15" name="Freeform: Shape 14">
            <a:extLst>
              <a:ext uri="{FF2B5EF4-FFF2-40B4-BE49-F238E27FC236}">
                <a16:creationId xmlns:a16="http://schemas.microsoft.com/office/drawing/2014/main" id="{16C361D9-30A2-F057-F3FA-02CE15BE3614}"/>
              </a:ext>
            </a:extLst>
          </p:cNvPr>
          <p:cNvSpPr/>
          <p:nvPr/>
        </p:nvSpPr>
        <p:spPr>
          <a:xfrm>
            <a:off x="4929812" y="3665280"/>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75BFF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strike="noStrike" kern="1200">
                <a:solidFill>
                  <a:sysClr val="window" lastClr="FFFFFF"/>
                </a:solidFill>
                <a:latin typeface="Sofia Pro Regular" panose="020B0604020202020204" charset="0"/>
              </a:rPr>
              <a:t>Submit the application without checking it</a:t>
            </a:r>
          </a:p>
        </p:txBody>
      </p:sp>
      <p:sp>
        <p:nvSpPr>
          <p:cNvPr id="16" name="Freeform: Shape 15">
            <a:extLst>
              <a:ext uri="{FF2B5EF4-FFF2-40B4-BE49-F238E27FC236}">
                <a16:creationId xmlns:a16="http://schemas.microsoft.com/office/drawing/2014/main" id="{336A5F42-0221-EDA5-7F5F-84084B71154A}"/>
              </a:ext>
            </a:extLst>
          </p:cNvPr>
          <p:cNvSpPr/>
          <p:nvPr/>
        </p:nvSpPr>
        <p:spPr>
          <a:xfrm>
            <a:off x="7528887" y="3665280"/>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2F336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strike="noStrike" kern="1200">
                <a:solidFill>
                  <a:sysClr val="window" lastClr="FFFFFF"/>
                </a:solidFill>
                <a:latin typeface="Sofia Pro Regular" panose="020B0604020202020204" charset="0"/>
              </a:rPr>
              <a:t>Leave it until the last minute!</a:t>
            </a:r>
          </a:p>
        </p:txBody>
      </p:sp>
      <p:grpSp>
        <p:nvGrpSpPr>
          <p:cNvPr id="2" name="Group 1">
            <a:extLst>
              <a:ext uri="{FF2B5EF4-FFF2-40B4-BE49-F238E27FC236}">
                <a16:creationId xmlns:a16="http://schemas.microsoft.com/office/drawing/2014/main" id="{7BBF6084-BB3E-45B2-63A6-C6BF4502FEB9}"/>
              </a:ext>
            </a:extLst>
          </p:cNvPr>
          <p:cNvGrpSpPr/>
          <p:nvPr/>
        </p:nvGrpSpPr>
        <p:grpSpPr>
          <a:xfrm>
            <a:off x="0" y="5784067"/>
            <a:ext cx="12192000" cy="1073933"/>
            <a:chOff x="0" y="5784067"/>
            <a:chExt cx="12192000" cy="1073933"/>
          </a:xfrm>
        </p:grpSpPr>
        <p:pic>
          <p:nvPicPr>
            <p:cNvPr id="5" name="Picture 4">
              <a:extLst>
                <a:ext uri="{FF2B5EF4-FFF2-40B4-BE49-F238E27FC236}">
                  <a16:creationId xmlns:a16="http://schemas.microsoft.com/office/drawing/2014/main" id="{94C375BE-2599-59D7-FAA2-A55534F5B1CB}"/>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18A5F525-00A3-062B-4035-25F397362AAB}"/>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7" name="Picture 6" descr="A white and black logo&#10;&#10;Description automatically generated">
              <a:extLst>
                <a:ext uri="{FF2B5EF4-FFF2-40B4-BE49-F238E27FC236}">
                  <a16:creationId xmlns:a16="http://schemas.microsoft.com/office/drawing/2014/main" id="{9CA4134B-24A7-243A-C788-7A5716F8E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46728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53577" y="394980"/>
            <a:ext cx="7477407" cy="755412"/>
          </a:xfrm>
          <a:prstGeom prst="rect">
            <a:avLst/>
          </a:prstGeom>
        </p:spPr>
        <p:txBody>
          <a:bodyPr>
            <a:normAutofit/>
          </a:bodyPr>
          <a:lstStyle/>
          <a:p>
            <a:pPr>
              <a:lnSpc>
                <a:spcPct val="100000"/>
              </a:lnSpc>
            </a:pPr>
            <a:r>
              <a:rPr lang="en-US" sz="2200">
                <a:solidFill>
                  <a:srgbClr val="2F336C"/>
                </a:solidFill>
              </a:rPr>
              <a:t>Grant funding: The “Dos”</a:t>
            </a:r>
          </a:p>
        </p:txBody>
      </p:sp>
      <p:pic>
        <p:nvPicPr>
          <p:cNvPr id="4" name="Graphic 16">
            <a:extLst>
              <a:ext uri="{FF2B5EF4-FFF2-40B4-BE49-F238E27FC236}">
                <a16:creationId xmlns:a16="http://schemas.microsoft.com/office/drawing/2014/main" id="{3E59C4CD-CDE8-897D-545D-9F9D73290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2" name="Freeform: Shape 1">
            <a:extLst>
              <a:ext uri="{FF2B5EF4-FFF2-40B4-BE49-F238E27FC236}">
                <a16:creationId xmlns:a16="http://schemas.microsoft.com/office/drawing/2014/main" id="{81B82852-7025-0FEB-9228-A4B49A7B6B7D}"/>
              </a:ext>
            </a:extLst>
          </p:cNvPr>
          <p:cNvSpPr/>
          <p:nvPr/>
        </p:nvSpPr>
        <p:spPr>
          <a:xfrm>
            <a:off x="897850" y="2109082"/>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2F336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Research the funder</a:t>
            </a:r>
          </a:p>
        </p:txBody>
      </p:sp>
      <p:sp>
        <p:nvSpPr>
          <p:cNvPr id="5" name="Freeform: Shape 4">
            <a:extLst>
              <a:ext uri="{FF2B5EF4-FFF2-40B4-BE49-F238E27FC236}">
                <a16:creationId xmlns:a16="http://schemas.microsoft.com/office/drawing/2014/main" id="{21AA728A-4BFB-9693-E773-C677FC3A2857}"/>
              </a:ext>
            </a:extLst>
          </p:cNvPr>
          <p:cNvSpPr/>
          <p:nvPr/>
        </p:nvSpPr>
        <p:spPr>
          <a:xfrm>
            <a:off x="2085367" y="3777277"/>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F39444"/>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Plan your project</a:t>
            </a:r>
          </a:p>
        </p:txBody>
      </p:sp>
      <p:sp>
        <p:nvSpPr>
          <p:cNvPr id="6" name="Freeform: Shape 5">
            <a:extLst>
              <a:ext uri="{FF2B5EF4-FFF2-40B4-BE49-F238E27FC236}">
                <a16:creationId xmlns:a16="http://schemas.microsoft.com/office/drawing/2014/main" id="{AD751C84-087C-630C-5EBE-ABE0C10C91E3}"/>
              </a:ext>
            </a:extLst>
          </p:cNvPr>
          <p:cNvSpPr/>
          <p:nvPr/>
        </p:nvSpPr>
        <p:spPr>
          <a:xfrm>
            <a:off x="6096000" y="2109082"/>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D83B2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Check how your application will be assessed</a:t>
            </a:r>
          </a:p>
        </p:txBody>
      </p:sp>
      <p:sp>
        <p:nvSpPr>
          <p:cNvPr id="7" name="Freeform: Shape 6">
            <a:extLst>
              <a:ext uri="{FF2B5EF4-FFF2-40B4-BE49-F238E27FC236}">
                <a16:creationId xmlns:a16="http://schemas.microsoft.com/office/drawing/2014/main" id="{D480C691-D5D3-4F11-543D-72C48F88463C}"/>
              </a:ext>
            </a:extLst>
          </p:cNvPr>
          <p:cNvSpPr/>
          <p:nvPr/>
        </p:nvSpPr>
        <p:spPr>
          <a:xfrm>
            <a:off x="8695075" y="2109082"/>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39ADAD"/>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Read through the application form first</a:t>
            </a:r>
          </a:p>
        </p:txBody>
      </p:sp>
      <p:sp>
        <p:nvSpPr>
          <p:cNvPr id="8" name="Freeform: Shape 7">
            <a:extLst>
              <a:ext uri="{FF2B5EF4-FFF2-40B4-BE49-F238E27FC236}">
                <a16:creationId xmlns:a16="http://schemas.microsoft.com/office/drawing/2014/main" id="{2253A98C-9C08-50EA-2BF9-258FA18175FC}"/>
              </a:ext>
            </a:extLst>
          </p:cNvPr>
          <p:cNvSpPr/>
          <p:nvPr/>
        </p:nvSpPr>
        <p:spPr>
          <a:xfrm>
            <a:off x="3480598" y="2083375"/>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75BFF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Check the criteria(!)</a:t>
            </a:r>
          </a:p>
        </p:txBody>
      </p:sp>
      <p:sp>
        <p:nvSpPr>
          <p:cNvPr id="9" name="Freeform: Shape 8">
            <a:extLst>
              <a:ext uri="{FF2B5EF4-FFF2-40B4-BE49-F238E27FC236}">
                <a16:creationId xmlns:a16="http://schemas.microsoft.com/office/drawing/2014/main" id="{4C7878A2-2CF7-971A-BA27-ED53C999FBD8}"/>
              </a:ext>
            </a:extLst>
          </p:cNvPr>
          <p:cNvSpPr/>
          <p:nvPr/>
        </p:nvSpPr>
        <p:spPr>
          <a:xfrm>
            <a:off x="4796462" y="3763039"/>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8B1F65"/>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Build your case</a:t>
            </a:r>
          </a:p>
        </p:txBody>
      </p:sp>
      <p:sp>
        <p:nvSpPr>
          <p:cNvPr id="17" name="Freeform: Shape 16">
            <a:extLst>
              <a:ext uri="{FF2B5EF4-FFF2-40B4-BE49-F238E27FC236}">
                <a16:creationId xmlns:a16="http://schemas.microsoft.com/office/drawing/2014/main" id="{E04EAB25-954F-36F2-A0EB-2A7F5838B453}"/>
              </a:ext>
            </a:extLst>
          </p:cNvPr>
          <p:cNvSpPr/>
          <p:nvPr/>
        </p:nvSpPr>
        <p:spPr>
          <a:xfrm>
            <a:off x="7395537" y="3763039"/>
            <a:ext cx="2362795" cy="1417677"/>
          </a:xfrm>
          <a:custGeom>
            <a:avLst/>
            <a:gdLst>
              <a:gd name="connsiteX0" fmla="*/ 0 w 2362795"/>
              <a:gd name="connsiteY0" fmla="*/ 0 h 1417677"/>
              <a:gd name="connsiteX1" fmla="*/ 2362795 w 2362795"/>
              <a:gd name="connsiteY1" fmla="*/ 0 h 1417677"/>
              <a:gd name="connsiteX2" fmla="*/ 2362795 w 2362795"/>
              <a:gd name="connsiteY2" fmla="*/ 1417677 h 1417677"/>
              <a:gd name="connsiteX3" fmla="*/ 0 w 2362795"/>
              <a:gd name="connsiteY3" fmla="*/ 1417677 h 1417677"/>
              <a:gd name="connsiteX4" fmla="*/ 0 w 2362795"/>
              <a:gd name="connsiteY4" fmla="*/ 0 h 141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795" h="1417677">
                <a:moveTo>
                  <a:pt x="0" y="0"/>
                </a:moveTo>
                <a:lnTo>
                  <a:pt x="2362795" y="0"/>
                </a:lnTo>
                <a:lnTo>
                  <a:pt x="2362795" y="1417677"/>
                </a:lnTo>
                <a:lnTo>
                  <a:pt x="0" y="1417677"/>
                </a:lnTo>
                <a:lnTo>
                  <a:pt x="0" y="0"/>
                </a:lnTo>
                <a:close/>
              </a:path>
            </a:pathLst>
          </a:custGeom>
          <a:solidFill>
            <a:srgbClr val="203864"/>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600" b="1" kern="1200">
                <a:solidFill>
                  <a:sysClr val="window" lastClr="FFFFFF"/>
                </a:solidFill>
                <a:latin typeface="Sofia Pro Regular" panose="020B0604020202020204" charset="0"/>
              </a:rPr>
              <a:t>Have a plan to evaluate</a:t>
            </a:r>
          </a:p>
        </p:txBody>
      </p:sp>
      <p:grpSp>
        <p:nvGrpSpPr>
          <p:cNvPr id="10" name="Group 9">
            <a:extLst>
              <a:ext uri="{FF2B5EF4-FFF2-40B4-BE49-F238E27FC236}">
                <a16:creationId xmlns:a16="http://schemas.microsoft.com/office/drawing/2014/main" id="{A300650A-6D0A-9603-7049-5DCB1752505F}"/>
              </a:ext>
            </a:extLst>
          </p:cNvPr>
          <p:cNvGrpSpPr/>
          <p:nvPr/>
        </p:nvGrpSpPr>
        <p:grpSpPr>
          <a:xfrm>
            <a:off x="0" y="5784067"/>
            <a:ext cx="12192000" cy="1073933"/>
            <a:chOff x="0" y="5784067"/>
            <a:chExt cx="12192000" cy="1073933"/>
          </a:xfrm>
        </p:grpSpPr>
        <p:pic>
          <p:nvPicPr>
            <p:cNvPr id="11" name="Picture 10">
              <a:extLst>
                <a:ext uri="{FF2B5EF4-FFF2-40B4-BE49-F238E27FC236}">
                  <a16:creationId xmlns:a16="http://schemas.microsoft.com/office/drawing/2014/main" id="{31AF5E38-3ADF-9160-75E2-449C01867195}"/>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2" name="TextBox 11">
              <a:extLst>
                <a:ext uri="{FF2B5EF4-FFF2-40B4-BE49-F238E27FC236}">
                  <a16:creationId xmlns:a16="http://schemas.microsoft.com/office/drawing/2014/main" id="{3D38AE9A-5C50-53BE-8E65-EC807208D799}"/>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3" name="Picture 12" descr="A white and black logo&#10;&#10;Description automatically generated">
              <a:extLst>
                <a:ext uri="{FF2B5EF4-FFF2-40B4-BE49-F238E27FC236}">
                  <a16:creationId xmlns:a16="http://schemas.microsoft.com/office/drawing/2014/main" id="{0640A7CD-735F-1009-F53C-E6379AE5F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2611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200">
                <a:solidFill>
                  <a:srgbClr val="2F336C"/>
                </a:solidFill>
              </a:rPr>
              <a:t>Some things to think about!</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2" name="Hexagon 1">
            <a:extLst>
              <a:ext uri="{FF2B5EF4-FFF2-40B4-BE49-F238E27FC236}">
                <a16:creationId xmlns:a16="http://schemas.microsoft.com/office/drawing/2014/main" id="{E459A7BC-9E34-40CE-B5A2-6004B4B5EA47}"/>
              </a:ext>
            </a:extLst>
          </p:cNvPr>
          <p:cNvSpPr/>
          <p:nvPr/>
        </p:nvSpPr>
        <p:spPr>
          <a:xfrm>
            <a:off x="4827500" y="1654603"/>
            <a:ext cx="2628902" cy="2144212"/>
          </a:xfrm>
          <a:prstGeom prst="hexagon">
            <a:avLst/>
          </a:prstGeom>
          <a:solidFill>
            <a:srgbClr val="F3944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Be more than just sport &amp; physical activity</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sp>
        <p:nvSpPr>
          <p:cNvPr id="4" name="Hexagon 3">
            <a:extLst>
              <a:ext uri="{FF2B5EF4-FFF2-40B4-BE49-F238E27FC236}">
                <a16:creationId xmlns:a16="http://schemas.microsoft.com/office/drawing/2014/main" id="{6EA8A936-3243-0718-D3A2-070336A53FEF}"/>
              </a:ext>
            </a:extLst>
          </p:cNvPr>
          <p:cNvSpPr/>
          <p:nvPr/>
        </p:nvSpPr>
        <p:spPr>
          <a:xfrm>
            <a:off x="2235026" y="2863892"/>
            <a:ext cx="2628902" cy="2144212"/>
          </a:xfrm>
          <a:prstGeom prst="hexagon">
            <a:avLst/>
          </a:prstGeom>
          <a:solidFill>
            <a:srgbClr val="8B1F6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Be different</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sp>
        <p:nvSpPr>
          <p:cNvPr id="6" name="Hexagon 5">
            <a:extLst>
              <a:ext uri="{FF2B5EF4-FFF2-40B4-BE49-F238E27FC236}">
                <a16:creationId xmlns:a16="http://schemas.microsoft.com/office/drawing/2014/main" id="{ABF6FA14-D1FB-F1F2-D0A2-3FBB99C368D2}"/>
              </a:ext>
            </a:extLst>
          </p:cNvPr>
          <p:cNvSpPr/>
          <p:nvPr/>
        </p:nvSpPr>
        <p:spPr>
          <a:xfrm>
            <a:off x="7419974" y="2863892"/>
            <a:ext cx="2628902" cy="2144212"/>
          </a:xfrm>
          <a:prstGeom prst="hexagon">
            <a:avLst/>
          </a:prstGeom>
          <a:solidFill>
            <a:srgbClr val="2F336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What is your superpower?</a:t>
            </a:r>
          </a:p>
        </p:txBody>
      </p:sp>
      <p:grpSp>
        <p:nvGrpSpPr>
          <p:cNvPr id="7" name="Group 6">
            <a:extLst>
              <a:ext uri="{FF2B5EF4-FFF2-40B4-BE49-F238E27FC236}">
                <a16:creationId xmlns:a16="http://schemas.microsoft.com/office/drawing/2014/main" id="{F4FA894D-B79B-C281-67B8-08544529B0C5}"/>
              </a:ext>
            </a:extLst>
          </p:cNvPr>
          <p:cNvGrpSpPr/>
          <p:nvPr/>
        </p:nvGrpSpPr>
        <p:grpSpPr>
          <a:xfrm>
            <a:off x="0" y="5784067"/>
            <a:ext cx="12192000" cy="1073933"/>
            <a:chOff x="0" y="5784067"/>
            <a:chExt cx="12192000" cy="1073933"/>
          </a:xfrm>
        </p:grpSpPr>
        <p:pic>
          <p:nvPicPr>
            <p:cNvPr id="8" name="Picture 7">
              <a:extLst>
                <a:ext uri="{FF2B5EF4-FFF2-40B4-BE49-F238E27FC236}">
                  <a16:creationId xmlns:a16="http://schemas.microsoft.com/office/drawing/2014/main" id="{AE2366B5-9CC1-619A-F99D-A6C572CF8B67}"/>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9" name="TextBox 8">
              <a:extLst>
                <a:ext uri="{FF2B5EF4-FFF2-40B4-BE49-F238E27FC236}">
                  <a16:creationId xmlns:a16="http://schemas.microsoft.com/office/drawing/2014/main" id="{C54EAB6B-6301-63D1-C910-084F5A409440}"/>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0" name="Picture 9" descr="A white and black logo&#10;&#10;Description automatically generated">
              <a:extLst>
                <a:ext uri="{FF2B5EF4-FFF2-40B4-BE49-F238E27FC236}">
                  <a16:creationId xmlns:a16="http://schemas.microsoft.com/office/drawing/2014/main" id="{513CE446-5B7F-B52D-734E-57B312D43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83067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7690612" y="2869689"/>
            <a:ext cx="3797598" cy="1118622"/>
          </a:xfrm>
          <a:prstGeom prst="rect">
            <a:avLst/>
          </a:prstGeom>
        </p:spPr>
        <p:txBody>
          <a:bodyPr>
            <a:noAutofit/>
          </a:bodyPr>
          <a:lstStyle/>
          <a:p>
            <a:pPr algn="ctr">
              <a:lnSpc>
                <a:spcPct val="100000"/>
              </a:lnSpc>
            </a:pPr>
            <a:r>
              <a:rPr lang="en-US" sz="2800"/>
              <a:t>Grant funding: </a:t>
            </a:r>
            <a:br>
              <a:rPr lang="en-US" sz="2800"/>
            </a:br>
            <a:r>
              <a:rPr lang="en-US" sz="2800"/>
              <a:t>Where to look…</a:t>
            </a:r>
          </a:p>
        </p:txBody>
      </p:sp>
      <p:pic>
        <p:nvPicPr>
          <p:cNvPr id="6" name="Graphic 16">
            <a:extLst>
              <a:ext uri="{FF2B5EF4-FFF2-40B4-BE49-F238E27FC236}">
                <a16:creationId xmlns:a16="http://schemas.microsoft.com/office/drawing/2014/main" id="{815F5411-0B60-85A1-C363-8A975A81A1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14" name="Picture 4">
            <a:extLst>
              <a:ext uri="{FF2B5EF4-FFF2-40B4-BE49-F238E27FC236}">
                <a16:creationId xmlns:a16="http://schemas.microsoft.com/office/drawing/2014/main" id="{E46EEE65-6D95-5FED-9301-B73EE3689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2" t="2655" r="54026" b="-2655"/>
          <a:stretch/>
        </p:blipFill>
        <p:spPr bwMode="auto">
          <a:xfrm>
            <a:off x="914536" y="773098"/>
            <a:ext cx="2765425" cy="2655902"/>
          </a:xfrm>
          <a:prstGeom prst="hexagon">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6DD31472-61FF-40B0-B642-92218F27B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59" r="9459"/>
          <a:stretch/>
        </p:blipFill>
        <p:spPr bwMode="auto">
          <a:xfrm>
            <a:off x="3334733" y="1722008"/>
            <a:ext cx="3485386" cy="3486650"/>
          </a:xfrm>
          <a:prstGeom prst="hexagon">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829C8D5-700A-9450-1B2D-4FF51B335B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41" r="7009"/>
          <a:stretch/>
        </p:blipFill>
        <p:spPr bwMode="auto">
          <a:xfrm>
            <a:off x="930234" y="3501665"/>
            <a:ext cx="2734030" cy="2655901"/>
          </a:xfrm>
          <a:prstGeom prst="hex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1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2455"/>
            <a:ext cx="7477407" cy="755412"/>
          </a:xfrm>
          <a:prstGeom prst="rect">
            <a:avLst/>
          </a:prstGeom>
        </p:spPr>
        <p:txBody>
          <a:bodyPr>
            <a:normAutofit/>
          </a:bodyPr>
          <a:lstStyle/>
          <a:p>
            <a:pPr>
              <a:lnSpc>
                <a:spcPct val="100000"/>
              </a:lnSpc>
            </a:pPr>
            <a:r>
              <a:rPr lang="en-US" sz="2200">
                <a:solidFill>
                  <a:srgbClr val="2F336C"/>
                </a:solidFill>
              </a:rPr>
              <a:t>Where can I find grants?</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7" name="Hexagon 6">
            <a:extLst>
              <a:ext uri="{FF2B5EF4-FFF2-40B4-BE49-F238E27FC236}">
                <a16:creationId xmlns:a16="http://schemas.microsoft.com/office/drawing/2014/main" id="{38CDAB4E-3732-9AA4-CF45-EA906EBCCAE8}"/>
              </a:ext>
            </a:extLst>
          </p:cNvPr>
          <p:cNvSpPr/>
          <p:nvPr/>
        </p:nvSpPr>
        <p:spPr>
          <a:xfrm>
            <a:off x="4903699" y="1762511"/>
            <a:ext cx="2638427" cy="2245812"/>
          </a:xfrm>
          <a:prstGeom prst="hexagon">
            <a:avLst/>
          </a:prstGeom>
          <a:solidFill>
            <a:srgbClr val="F3944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Local funders</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sp>
        <p:nvSpPr>
          <p:cNvPr id="8" name="Hexagon 7">
            <a:extLst>
              <a:ext uri="{FF2B5EF4-FFF2-40B4-BE49-F238E27FC236}">
                <a16:creationId xmlns:a16="http://schemas.microsoft.com/office/drawing/2014/main" id="{245018B2-6F5A-FC1A-B004-E0336BF75A18}"/>
              </a:ext>
            </a:extLst>
          </p:cNvPr>
          <p:cNvSpPr/>
          <p:nvPr/>
        </p:nvSpPr>
        <p:spPr>
          <a:xfrm>
            <a:off x="2311225" y="2971800"/>
            <a:ext cx="2638427" cy="2245812"/>
          </a:xfrm>
          <a:prstGeom prst="hexagon">
            <a:avLst/>
          </a:prstGeom>
          <a:solidFill>
            <a:srgbClr val="8B1F6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National funders</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sp>
        <p:nvSpPr>
          <p:cNvPr id="9" name="Hexagon 8">
            <a:extLst>
              <a:ext uri="{FF2B5EF4-FFF2-40B4-BE49-F238E27FC236}">
                <a16:creationId xmlns:a16="http://schemas.microsoft.com/office/drawing/2014/main" id="{09B797BE-6B15-BF7F-7ADA-4BF3B52D61C1}"/>
              </a:ext>
            </a:extLst>
          </p:cNvPr>
          <p:cNvSpPr/>
          <p:nvPr/>
        </p:nvSpPr>
        <p:spPr>
          <a:xfrm>
            <a:off x="7496173" y="2971800"/>
            <a:ext cx="2638427" cy="2245812"/>
          </a:xfrm>
          <a:prstGeom prst="hexagon">
            <a:avLst/>
          </a:prstGeom>
          <a:solidFill>
            <a:srgbClr val="39ADA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Trusts and Foundations</a:t>
            </a:r>
          </a:p>
        </p:txBody>
      </p:sp>
      <p:grpSp>
        <p:nvGrpSpPr>
          <p:cNvPr id="2" name="Group 1">
            <a:extLst>
              <a:ext uri="{FF2B5EF4-FFF2-40B4-BE49-F238E27FC236}">
                <a16:creationId xmlns:a16="http://schemas.microsoft.com/office/drawing/2014/main" id="{EF5C924E-E64C-CCE8-CD6B-D02EFB2D4E61}"/>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53932475-C7A8-FD19-3F02-E466C4F87E8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C8E4EBC3-D59E-74E1-9ED0-7264ABEE272A}"/>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0" name="Picture 9" descr="A white and black logo&#10;&#10;Description automatically generated">
              <a:extLst>
                <a:ext uri="{FF2B5EF4-FFF2-40B4-BE49-F238E27FC236}">
                  <a16:creationId xmlns:a16="http://schemas.microsoft.com/office/drawing/2014/main" id="{8F48EA82-ABEA-C0DF-0969-E806D9A88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74133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200">
                <a:solidFill>
                  <a:srgbClr val="2F336C"/>
                </a:solidFill>
                <a:latin typeface="Sofia Pro Regular" panose="020B0604020202020204" charset="0"/>
              </a:rPr>
              <a:t>National Funders</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2" name="Hexagon 1">
            <a:extLst>
              <a:ext uri="{FF2B5EF4-FFF2-40B4-BE49-F238E27FC236}">
                <a16:creationId xmlns:a16="http://schemas.microsoft.com/office/drawing/2014/main" id="{5BEAA8B8-CD35-DAD6-BD76-33736640B88E}"/>
              </a:ext>
            </a:extLst>
          </p:cNvPr>
          <p:cNvSpPr/>
          <p:nvPr/>
        </p:nvSpPr>
        <p:spPr>
          <a:xfrm>
            <a:off x="3533922" y="3034143"/>
            <a:ext cx="2621258" cy="2116898"/>
          </a:xfrm>
          <a:prstGeom prst="hexagon">
            <a:avLst/>
          </a:prstGeom>
          <a:solidFill>
            <a:srgbClr val="3AAFA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Central Government</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sp>
        <p:nvSpPr>
          <p:cNvPr id="4" name="Hexagon 3">
            <a:extLst>
              <a:ext uri="{FF2B5EF4-FFF2-40B4-BE49-F238E27FC236}">
                <a16:creationId xmlns:a16="http://schemas.microsoft.com/office/drawing/2014/main" id="{A9DE2C83-866A-D30D-CB0B-6A4F1A2F76DC}"/>
              </a:ext>
            </a:extLst>
          </p:cNvPr>
          <p:cNvSpPr/>
          <p:nvPr/>
        </p:nvSpPr>
        <p:spPr>
          <a:xfrm>
            <a:off x="1034624" y="1813044"/>
            <a:ext cx="2621258" cy="2116898"/>
          </a:xfrm>
          <a:prstGeom prst="hexagon">
            <a:avLst/>
          </a:prstGeom>
          <a:solidFill>
            <a:srgbClr val="75BFF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Lottery </a:t>
            </a:r>
            <a:r>
              <a:rPr kumimoji="0" lang="en-GB" sz="1600" b="1" i="0" u="none" strike="noStrike" kern="0" cap="none" spc="0" normalizeH="0" baseline="0" noProof="0" err="1">
                <a:ln>
                  <a:noFill/>
                </a:ln>
                <a:solidFill>
                  <a:prstClr val="white"/>
                </a:solidFill>
                <a:effectLst/>
                <a:uLnTx/>
                <a:uFillTx/>
                <a:latin typeface="Sofia Pro Regular" panose="020B0604020202020204" charset="0"/>
              </a:rPr>
              <a:t>e.g</a:t>
            </a:r>
            <a:r>
              <a:rPr kumimoji="0" lang="en-GB" sz="1600" b="1" i="0" u="none" strike="noStrike" kern="0" cap="none" spc="0" normalizeH="0" baseline="0" noProof="0">
                <a:ln>
                  <a:noFill/>
                </a:ln>
                <a:solidFill>
                  <a:prstClr val="white"/>
                </a:solidFill>
                <a:effectLst/>
                <a:uLnTx/>
                <a:uFillTx/>
                <a:latin typeface="Sofia Pro Regular" panose="020B0604020202020204" charset="0"/>
              </a:rPr>
              <a:t> Sport England</a:t>
            </a:r>
          </a:p>
        </p:txBody>
      </p:sp>
      <p:sp>
        <p:nvSpPr>
          <p:cNvPr id="6" name="Hexagon 5">
            <a:extLst>
              <a:ext uri="{FF2B5EF4-FFF2-40B4-BE49-F238E27FC236}">
                <a16:creationId xmlns:a16="http://schemas.microsoft.com/office/drawing/2014/main" id="{761000F0-88E9-2A7D-E322-F518FB2FF34C}"/>
              </a:ext>
            </a:extLst>
          </p:cNvPr>
          <p:cNvSpPr/>
          <p:nvPr/>
        </p:nvSpPr>
        <p:spPr>
          <a:xfrm>
            <a:off x="6033220" y="1813044"/>
            <a:ext cx="2621258" cy="2116898"/>
          </a:xfrm>
          <a:prstGeom prst="hexagon">
            <a:avLst/>
          </a:prstGeom>
          <a:solidFill>
            <a:srgbClr val="F3944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Sofia Pro Regular" panose="020B0604020202020204" charset="0"/>
              </a:rPr>
              <a:t>Corporates</a:t>
            </a:r>
          </a:p>
        </p:txBody>
      </p:sp>
      <p:sp>
        <p:nvSpPr>
          <p:cNvPr id="10" name="Hexagon 9">
            <a:extLst>
              <a:ext uri="{FF2B5EF4-FFF2-40B4-BE49-F238E27FC236}">
                <a16:creationId xmlns:a16="http://schemas.microsoft.com/office/drawing/2014/main" id="{848EB23F-DFA2-67CB-0C92-81CF0CD007A2}"/>
              </a:ext>
            </a:extLst>
          </p:cNvPr>
          <p:cNvSpPr/>
          <p:nvPr/>
        </p:nvSpPr>
        <p:spPr>
          <a:xfrm>
            <a:off x="8532518" y="3034143"/>
            <a:ext cx="2621258" cy="2116898"/>
          </a:xfrm>
          <a:prstGeom prst="hexagon">
            <a:avLst/>
          </a:prstGeom>
          <a:solidFill>
            <a:srgbClr val="D83B2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white"/>
                </a:solidFill>
                <a:latin typeface="Sofia Pro Regular" panose="020B0604020202020204" charset="0"/>
              </a:rPr>
              <a:t>Charities, Trusts and Foundations</a:t>
            </a:r>
            <a:endParaRPr kumimoji="0" lang="en-GB" sz="1600" b="1" i="0" u="none" strike="noStrike" kern="0" cap="none" spc="0" normalizeH="0" baseline="0" noProof="0">
              <a:ln>
                <a:noFill/>
              </a:ln>
              <a:solidFill>
                <a:prstClr val="white"/>
              </a:solidFill>
              <a:effectLst/>
              <a:uLnTx/>
              <a:uFillTx/>
              <a:latin typeface="Sofia Pro Regular" panose="020B0604020202020204" charset="0"/>
            </a:endParaRPr>
          </a:p>
        </p:txBody>
      </p:sp>
      <p:grpSp>
        <p:nvGrpSpPr>
          <p:cNvPr id="7" name="Group 6">
            <a:extLst>
              <a:ext uri="{FF2B5EF4-FFF2-40B4-BE49-F238E27FC236}">
                <a16:creationId xmlns:a16="http://schemas.microsoft.com/office/drawing/2014/main" id="{404A3604-34C3-B215-D829-B2B0FFF5DE23}"/>
              </a:ext>
            </a:extLst>
          </p:cNvPr>
          <p:cNvGrpSpPr/>
          <p:nvPr/>
        </p:nvGrpSpPr>
        <p:grpSpPr>
          <a:xfrm>
            <a:off x="0" y="5784067"/>
            <a:ext cx="12192000" cy="1073933"/>
            <a:chOff x="0" y="5784067"/>
            <a:chExt cx="12192000" cy="1073933"/>
          </a:xfrm>
        </p:grpSpPr>
        <p:pic>
          <p:nvPicPr>
            <p:cNvPr id="8" name="Picture 7">
              <a:extLst>
                <a:ext uri="{FF2B5EF4-FFF2-40B4-BE49-F238E27FC236}">
                  <a16:creationId xmlns:a16="http://schemas.microsoft.com/office/drawing/2014/main" id="{391C7936-B55B-DC8B-F49C-7DF044F735FD}"/>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9" name="TextBox 8">
              <a:extLst>
                <a:ext uri="{FF2B5EF4-FFF2-40B4-BE49-F238E27FC236}">
                  <a16:creationId xmlns:a16="http://schemas.microsoft.com/office/drawing/2014/main" id="{5EF64579-2501-F12A-58FD-CD8C2C1C4802}"/>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401D4D7C-8CF9-424B-DE51-B15B8591C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17634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584605" y="1829328"/>
            <a:ext cx="4806545" cy="2731966"/>
          </a:xfrm>
          <a:prstGeom prst="rect">
            <a:avLst/>
          </a:prstGeom>
          <a:noFill/>
        </p:spPr>
        <p:txBody>
          <a:bodyPr wrap="square" lIns="121920" tIns="60960" rIns="121920" bIns="60960" anchor="t">
            <a:spAutoFit/>
          </a:bodyPr>
          <a:lstStyle/>
          <a:p>
            <a:pPr defTabSz="609585">
              <a:lnSpc>
                <a:spcPts val="6986"/>
              </a:lnSpc>
            </a:pPr>
            <a:r>
              <a:rPr lang="en-US" sz="4267" b="1" kern="1600">
                <a:solidFill>
                  <a:srgbClr val="FFFFFF"/>
                </a:solidFill>
                <a:highlight>
                  <a:srgbClr val="2F336C"/>
                </a:highlight>
                <a:latin typeface="Sofia Pro Semi Bold"/>
                <a:cs typeface="Poppins SemiBold"/>
              </a:rPr>
              <a:t>Welcome. </a:t>
            </a:r>
            <a:endParaRPr lang="en-US" sz="2400">
              <a:solidFill>
                <a:srgbClr val="FFFFFF"/>
              </a:solidFill>
              <a:latin typeface="Calibri" panose="020F0502020204030204"/>
            </a:endParaRPr>
          </a:p>
          <a:p>
            <a:pPr defTabSz="609585">
              <a:lnSpc>
                <a:spcPts val="6986"/>
              </a:lnSpc>
            </a:pPr>
            <a:r>
              <a:rPr lang="en-US" sz="4267" b="1" kern="1600">
                <a:solidFill>
                  <a:srgbClr val="FFFFFF"/>
                </a:solidFill>
                <a:highlight>
                  <a:srgbClr val="2F336C"/>
                </a:highlight>
                <a:latin typeface="Sofia Pro Semi Bold"/>
                <a:cs typeface="Poppins SemiBold"/>
              </a:rPr>
              <a:t>Your session will begin shortly.</a:t>
            </a:r>
            <a:endParaRPr lang="en-US" sz="2400">
              <a:solidFill>
                <a:srgbClr val="FFFFFF"/>
              </a:solidFill>
              <a:latin typeface="Calibri" panose="020F0502020204030204"/>
            </a:endParaRPr>
          </a:p>
        </p:txBody>
      </p:sp>
      <p:sp>
        <p:nvSpPr>
          <p:cNvPr id="17" name="TextBox 16">
            <a:extLst>
              <a:ext uri="{FF2B5EF4-FFF2-40B4-BE49-F238E27FC236}">
                <a16:creationId xmlns:a16="http://schemas.microsoft.com/office/drawing/2014/main" id="{9E5E594A-4A5E-81D3-3ADC-C5F979D49D14}"/>
              </a:ext>
            </a:extLst>
          </p:cNvPr>
          <p:cNvSpPr txBox="1"/>
          <p:nvPr/>
        </p:nvSpPr>
        <p:spPr>
          <a:xfrm>
            <a:off x="675415" y="4888976"/>
            <a:ext cx="4208149" cy="584775"/>
          </a:xfrm>
          <a:prstGeom prst="rect">
            <a:avLst/>
          </a:prstGeom>
          <a:noFill/>
        </p:spPr>
        <p:txBody>
          <a:bodyPr wrap="square" lIns="0" rtlCol="0">
            <a:spAutoFit/>
          </a:bodyPr>
          <a:lstStyle/>
          <a:p>
            <a:pPr defTabSz="609585"/>
            <a:r>
              <a:rPr lang="en-US" sz="1600">
                <a:solidFill>
                  <a:srgbClr val="2F336C"/>
                </a:solidFill>
                <a:latin typeface="Sofia Pro Regular" panose="020B0000000000000000" pitchFamily="34" charset="0"/>
                <a:cs typeface="Poppins" panose="02000000000000000000" pitchFamily="2" charset="77"/>
              </a:rPr>
              <a:t>If you are using social media, please tag: #Buddle, @SportEngland @SportStructures</a:t>
            </a:r>
          </a:p>
        </p:txBody>
      </p:sp>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
        <p:nvSpPr>
          <p:cNvPr id="2" name="Rectangle 1">
            <a:extLst>
              <a:ext uri="{FF2B5EF4-FFF2-40B4-BE49-F238E27FC236}">
                <a16:creationId xmlns:a16="http://schemas.microsoft.com/office/drawing/2014/main" id="{7B71B430-551B-3557-5378-45D23B6FB3DF}"/>
              </a:ext>
            </a:extLst>
          </p:cNvPr>
          <p:cNvSpPr/>
          <p:nvPr/>
        </p:nvSpPr>
        <p:spPr>
          <a:xfrm>
            <a:off x="6652081" y="586849"/>
            <a:ext cx="5102068" cy="2804435"/>
          </a:xfrm>
          <a:custGeom>
            <a:avLst/>
            <a:gdLst>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 name="connsiteX0" fmla="*/ 0 w 5102068"/>
              <a:gd name="connsiteY0" fmla="*/ 0 h 2804435"/>
              <a:gd name="connsiteX1" fmla="*/ 413834 w 5102068"/>
              <a:gd name="connsiteY1" fmla="*/ 0 h 2804435"/>
              <a:gd name="connsiteX2" fmla="*/ 929709 w 5102068"/>
              <a:gd name="connsiteY2" fmla="*/ 0 h 2804435"/>
              <a:gd name="connsiteX3" fmla="*/ 1343544 w 5102068"/>
              <a:gd name="connsiteY3" fmla="*/ 0 h 2804435"/>
              <a:gd name="connsiteX4" fmla="*/ 1757378 w 5102068"/>
              <a:gd name="connsiteY4" fmla="*/ 0 h 2804435"/>
              <a:gd name="connsiteX5" fmla="*/ 2222233 w 5102068"/>
              <a:gd name="connsiteY5" fmla="*/ 0 h 2804435"/>
              <a:gd name="connsiteX6" fmla="*/ 2738109 w 5102068"/>
              <a:gd name="connsiteY6" fmla="*/ 0 h 2804435"/>
              <a:gd name="connsiteX7" fmla="*/ 3151944 w 5102068"/>
              <a:gd name="connsiteY7" fmla="*/ 0 h 2804435"/>
              <a:gd name="connsiteX8" fmla="*/ 3565777 w 5102068"/>
              <a:gd name="connsiteY8" fmla="*/ 0 h 2804435"/>
              <a:gd name="connsiteX9" fmla="*/ 3979612 w 5102068"/>
              <a:gd name="connsiteY9" fmla="*/ 0 h 2804435"/>
              <a:gd name="connsiteX10" fmla="*/ 4444466 w 5102068"/>
              <a:gd name="connsiteY10" fmla="*/ 0 h 2804435"/>
              <a:gd name="connsiteX11" fmla="*/ 5102068 w 5102068"/>
              <a:gd name="connsiteY11" fmla="*/ 0 h 2804435"/>
              <a:gd name="connsiteX12" fmla="*/ 5102068 w 5102068"/>
              <a:gd name="connsiteY12" fmla="*/ 560886 h 2804435"/>
              <a:gd name="connsiteX13" fmla="*/ 5102068 w 5102068"/>
              <a:gd name="connsiteY13" fmla="*/ 1093728 h 2804435"/>
              <a:gd name="connsiteX14" fmla="*/ 5102068 w 5102068"/>
              <a:gd name="connsiteY14" fmla="*/ 1654616 h 2804435"/>
              <a:gd name="connsiteX15" fmla="*/ 5102068 w 5102068"/>
              <a:gd name="connsiteY15" fmla="*/ 2215502 h 2804435"/>
              <a:gd name="connsiteX16" fmla="*/ 5102068 w 5102068"/>
              <a:gd name="connsiteY16" fmla="*/ 2804435 h 2804435"/>
              <a:gd name="connsiteX17" fmla="*/ 4688232 w 5102068"/>
              <a:gd name="connsiteY17" fmla="*/ 2804435 h 2804435"/>
              <a:gd name="connsiteX18" fmla="*/ 4274398 w 5102068"/>
              <a:gd name="connsiteY18" fmla="*/ 2804435 h 2804435"/>
              <a:gd name="connsiteX19" fmla="*/ 3758522 w 5102068"/>
              <a:gd name="connsiteY19" fmla="*/ 2804435 h 2804435"/>
              <a:gd name="connsiteX20" fmla="*/ 3293668 w 5102068"/>
              <a:gd name="connsiteY20" fmla="*/ 2804435 h 2804435"/>
              <a:gd name="connsiteX21" fmla="*/ 2624729 w 5102068"/>
              <a:gd name="connsiteY21" fmla="*/ 2804435 h 2804435"/>
              <a:gd name="connsiteX22" fmla="*/ 2057833 w 5102068"/>
              <a:gd name="connsiteY22" fmla="*/ 2804435 h 2804435"/>
              <a:gd name="connsiteX23" fmla="*/ 1490937 w 5102068"/>
              <a:gd name="connsiteY23" fmla="*/ 2804435 h 2804435"/>
              <a:gd name="connsiteX24" fmla="*/ 821998 w 5102068"/>
              <a:gd name="connsiteY24" fmla="*/ 2804435 h 2804435"/>
              <a:gd name="connsiteX25" fmla="*/ 0 w 5102068"/>
              <a:gd name="connsiteY25" fmla="*/ 2804435 h 2804435"/>
              <a:gd name="connsiteX26" fmla="*/ 0 w 5102068"/>
              <a:gd name="connsiteY26" fmla="*/ 2299636 h 2804435"/>
              <a:gd name="connsiteX27" fmla="*/ 0 w 5102068"/>
              <a:gd name="connsiteY27" fmla="*/ 1794837 h 2804435"/>
              <a:gd name="connsiteX28" fmla="*/ 0 w 5102068"/>
              <a:gd name="connsiteY28" fmla="*/ 1205906 h 2804435"/>
              <a:gd name="connsiteX29" fmla="*/ 0 w 5102068"/>
              <a:gd name="connsiteY29" fmla="*/ 701108 h 2804435"/>
              <a:gd name="connsiteX30" fmla="*/ 0 w 5102068"/>
              <a:gd name="connsiteY30" fmla="*/ 0 h 2804435"/>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068" h="2804435" fill="none" extrusionOk="0">
                <a:moveTo>
                  <a:pt x="0" y="0"/>
                </a:moveTo>
                <a:cubicBezTo>
                  <a:pt x="229124" y="-39270"/>
                  <a:pt x="311591" y="89714"/>
                  <a:pt x="566896" y="0"/>
                </a:cubicBezTo>
                <a:cubicBezTo>
                  <a:pt x="741562" y="-31607"/>
                  <a:pt x="863611" y="49287"/>
                  <a:pt x="980730" y="0"/>
                </a:cubicBezTo>
                <a:cubicBezTo>
                  <a:pt x="1117713" y="-26482"/>
                  <a:pt x="1292018" y="-11746"/>
                  <a:pt x="1547626" y="0"/>
                </a:cubicBezTo>
                <a:cubicBezTo>
                  <a:pt x="1793653" y="-49741"/>
                  <a:pt x="1815777" y="52808"/>
                  <a:pt x="2063502" y="0"/>
                </a:cubicBezTo>
                <a:cubicBezTo>
                  <a:pt x="2289319" y="-29647"/>
                  <a:pt x="2400204" y="911"/>
                  <a:pt x="2477337" y="0"/>
                </a:cubicBezTo>
                <a:cubicBezTo>
                  <a:pt x="2638728" y="11814"/>
                  <a:pt x="2952254" y="-30408"/>
                  <a:pt x="3095254" y="0"/>
                </a:cubicBezTo>
                <a:cubicBezTo>
                  <a:pt x="3282093" y="-7462"/>
                  <a:pt x="3488815" y="117656"/>
                  <a:pt x="3764190" y="0"/>
                </a:cubicBezTo>
                <a:cubicBezTo>
                  <a:pt x="4076060" y="-17447"/>
                  <a:pt x="4255619" y="24846"/>
                  <a:pt x="4331088" y="0"/>
                </a:cubicBezTo>
                <a:cubicBezTo>
                  <a:pt x="4583379" y="11385"/>
                  <a:pt x="4796689" y="-23913"/>
                  <a:pt x="5102068" y="0"/>
                </a:cubicBezTo>
                <a:cubicBezTo>
                  <a:pt x="5213844" y="179781"/>
                  <a:pt x="5132099" y="352816"/>
                  <a:pt x="5102068" y="588930"/>
                </a:cubicBezTo>
                <a:cubicBezTo>
                  <a:pt x="5099106" y="755910"/>
                  <a:pt x="5099745" y="813466"/>
                  <a:pt x="5102068" y="1065685"/>
                </a:cubicBezTo>
                <a:cubicBezTo>
                  <a:pt x="5136538" y="1267726"/>
                  <a:pt x="5088006" y="1410653"/>
                  <a:pt x="5102068" y="1542438"/>
                </a:cubicBezTo>
                <a:cubicBezTo>
                  <a:pt x="5101440" y="1699299"/>
                  <a:pt x="5043797" y="1889134"/>
                  <a:pt x="5102068" y="2103325"/>
                </a:cubicBezTo>
                <a:cubicBezTo>
                  <a:pt x="5256623" y="2277533"/>
                  <a:pt x="5118314" y="2571075"/>
                  <a:pt x="5102068" y="2804435"/>
                </a:cubicBezTo>
                <a:cubicBezTo>
                  <a:pt x="4923903" y="2827814"/>
                  <a:pt x="4725954" y="2769744"/>
                  <a:pt x="4484150" y="2804435"/>
                </a:cubicBezTo>
                <a:cubicBezTo>
                  <a:pt x="4163046" y="2790308"/>
                  <a:pt x="4070372" y="2754350"/>
                  <a:pt x="3917253" y="2804435"/>
                </a:cubicBezTo>
                <a:cubicBezTo>
                  <a:pt x="3816511" y="2811380"/>
                  <a:pt x="3538277" y="2766740"/>
                  <a:pt x="3248316" y="2804435"/>
                </a:cubicBezTo>
                <a:cubicBezTo>
                  <a:pt x="3013550" y="2818055"/>
                  <a:pt x="2956602" y="2765847"/>
                  <a:pt x="2783461" y="2804435"/>
                </a:cubicBezTo>
                <a:cubicBezTo>
                  <a:pt x="2709117" y="2854351"/>
                  <a:pt x="2477269" y="2705901"/>
                  <a:pt x="2216565" y="2804435"/>
                </a:cubicBezTo>
                <a:cubicBezTo>
                  <a:pt x="1993291" y="2876983"/>
                  <a:pt x="1722528" y="2802017"/>
                  <a:pt x="1547626" y="2804435"/>
                </a:cubicBezTo>
                <a:cubicBezTo>
                  <a:pt x="1362561" y="2860720"/>
                  <a:pt x="1277160" y="2750232"/>
                  <a:pt x="1082770" y="2804435"/>
                </a:cubicBezTo>
                <a:cubicBezTo>
                  <a:pt x="925112" y="2869904"/>
                  <a:pt x="658979" y="2732434"/>
                  <a:pt x="515874" y="2804435"/>
                </a:cubicBezTo>
                <a:cubicBezTo>
                  <a:pt x="338635" y="2872342"/>
                  <a:pt x="198131" y="2725298"/>
                  <a:pt x="0" y="2804435"/>
                </a:cubicBezTo>
                <a:cubicBezTo>
                  <a:pt x="-145711" y="2573668"/>
                  <a:pt x="34476" y="2482305"/>
                  <a:pt x="0" y="2187458"/>
                </a:cubicBezTo>
                <a:cubicBezTo>
                  <a:pt x="-60994" y="1913586"/>
                  <a:pt x="-13828" y="1856280"/>
                  <a:pt x="0" y="1598526"/>
                </a:cubicBezTo>
                <a:cubicBezTo>
                  <a:pt x="-29046" y="1352273"/>
                  <a:pt x="70077" y="1181070"/>
                  <a:pt x="0" y="1093728"/>
                </a:cubicBezTo>
                <a:cubicBezTo>
                  <a:pt x="-12498" y="910909"/>
                  <a:pt x="4125" y="712699"/>
                  <a:pt x="0" y="532841"/>
                </a:cubicBezTo>
                <a:cubicBezTo>
                  <a:pt x="-4857" y="284733"/>
                  <a:pt x="51132" y="260792"/>
                  <a:pt x="0" y="0"/>
                </a:cubicBezTo>
                <a:close/>
              </a:path>
              <a:path w="5102068" h="2804435" stroke="0" extrusionOk="0">
                <a:moveTo>
                  <a:pt x="0" y="0"/>
                </a:moveTo>
                <a:cubicBezTo>
                  <a:pt x="49006" y="-63094"/>
                  <a:pt x="270287" y="67112"/>
                  <a:pt x="413834" y="0"/>
                </a:cubicBezTo>
                <a:cubicBezTo>
                  <a:pt x="454378" y="-45712"/>
                  <a:pt x="618915" y="24472"/>
                  <a:pt x="929709" y="0"/>
                </a:cubicBezTo>
                <a:cubicBezTo>
                  <a:pt x="1078187" y="-48256"/>
                  <a:pt x="1204165" y="54929"/>
                  <a:pt x="1343544" y="0"/>
                </a:cubicBezTo>
                <a:cubicBezTo>
                  <a:pt x="1447571" y="-12539"/>
                  <a:pt x="1681253" y="49732"/>
                  <a:pt x="1757378" y="0"/>
                </a:cubicBezTo>
                <a:cubicBezTo>
                  <a:pt x="1841152" y="-30771"/>
                  <a:pt x="2123263" y="34034"/>
                  <a:pt x="2222233" y="0"/>
                </a:cubicBezTo>
                <a:cubicBezTo>
                  <a:pt x="2334367" y="-20896"/>
                  <a:pt x="2424181" y="7839"/>
                  <a:pt x="2738109" y="0"/>
                </a:cubicBezTo>
                <a:cubicBezTo>
                  <a:pt x="2987434" y="186"/>
                  <a:pt x="3042538" y="25024"/>
                  <a:pt x="3151944" y="0"/>
                </a:cubicBezTo>
                <a:cubicBezTo>
                  <a:pt x="3281837" y="-2723"/>
                  <a:pt x="3398286" y="-1629"/>
                  <a:pt x="3565777" y="0"/>
                </a:cubicBezTo>
                <a:cubicBezTo>
                  <a:pt x="3648709" y="-7808"/>
                  <a:pt x="3901833" y="36036"/>
                  <a:pt x="3979612" y="0"/>
                </a:cubicBezTo>
                <a:cubicBezTo>
                  <a:pt x="4090348" y="14510"/>
                  <a:pt x="4197571" y="-40448"/>
                  <a:pt x="4444466" y="0"/>
                </a:cubicBezTo>
                <a:cubicBezTo>
                  <a:pt x="4578840" y="46666"/>
                  <a:pt x="4853244" y="10839"/>
                  <a:pt x="5102068" y="0"/>
                </a:cubicBezTo>
                <a:cubicBezTo>
                  <a:pt x="5133002" y="278941"/>
                  <a:pt x="5100178" y="300357"/>
                  <a:pt x="5102068" y="560886"/>
                </a:cubicBezTo>
                <a:cubicBezTo>
                  <a:pt x="5132905" y="818157"/>
                  <a:pt x="5062324" y="874882"/>
                  <a:pt x="5102068" y="1093728"/>
                </a:cubicBezTo>
                <a:cubicBezTo>
                  <a:pt x="5062749" y="1294950"/>
                  <a:pt x="5043028" y="1458643"/>
                  <a:pt x="5102068" y="1654616"/>
                </a:cubicBezTo>
                <a:cubicBezTo>
                  <a:pt x="5092314" y="1851312"/>
                  <a:pt x="5087656" y="1922525"/>
                  <a:pt x="5102068" y="2215502"/>
                </a:cubicBezTo>
                <a:cubicBezTo>
                  <a:pt x="5182690" y="2471584"/>
                  <a:pt x="5002833" y="2563866"/>
                  <a:pt x="5102068" y="2804435"/>
                </a:cubicBezTo>
                <a:cubicBezTo>
                  <a:pt x="5044092" y="2804905"/>
                  <a:pt x="4779101" y="2764354"/>
                  <a:pt x="4688232" y="2804435"/>
                </a:cubicBezTo>
                <a:cubicBezTo>
                  <a:pt x="4545496" y="2832249"/>
                  <a:pt x="4365210" y="2787730"/>
                  <a:pt x="4274398" y="2804435"/>
                </a:cubicBezTo>
                <a:cubicBezTo>
                  <a:pt x="4139684" y="2905486"/>
                  <a:pt x="3966996" y="2702089"/>
                  <a:pt x="3758522" y="2804435"/>
                </a:cubicBezTo>
                <a:cubicBezTo>
                  <a:pt x="3495998" y="2859592"/>
                  <a:pt x="3426854" y="2811520"/>
                  <a:pt x="3293668" y="2804435"/>
                </a:cubicBezTo>
                <a:cubicBezTo>
                  <a:pt x="3072854" y="2862624"/>
                  <a:pt x="2973133" y="2812313"/>
                  <a:pt x="2624729" y="2804435"/>
                </a:cubicBezTo>
                <a:cubicBezTo>
                  <a:pt x="2368799" y="2867139"/>
                  <a:pt x="2312985" y="2730531"/>
                  <a:pt x="2057833" y="2804435"/>
                </a:cubicBezTo>
                <a:cubicBezTo>
                  <a:pt x="1820332" y="2881939"/>
                  <a:pt x="1728221" y="2724262"/>
                  <a:pt x="1490937" y="2804435"/>
                </a:cubicBezTo>
                <a:cubicBezTo>
                  <a:pt x="1343551" y="2915690"/>
                  <a:pt x="998664" y="2776903"/>
                  <a:pt x="821998" y="2804435"/>
                </a:cubicBezTo>
                <a:cubicBezTo>
                  <a:pt x="549818" y="2914032"/>
                  <a:pt x="343382" y="2640516"/>
                  <a:pt x="0" y="2804435"/>
                </a:cubicBezTo>
                <a:cubicBezTo>
                  <a:pt x="25805" y="2612450"/>
                  <a:pt x="54230" y="2488176"/>
                  <a:pt x="0" y="2299636"/>
                </a:cubicBezTo>
                <a:cubicBezTo>
                  <a:pt x="-52464" y="2082906"/>
                  <a:pt x="114788" y="1963103"/>
                  <a:pt x="0" y="1794837"/>
                </a:cubicBezTo>
                <a:cubicBezTo>
                  <a:pt x="-80229" y="1619676"/>
                  <a:pt x="46684" y="1377109"/>
                  <a:pt x="0" y="1205906"/>
                </a:cubicBezTo>
                <a:cubicBezTo>
                  <a:pt x="-44698" y="986927"/>
                  <a:pt x="-23140" y="845392"/>
                  <a:pt x="0" y="701108"/>
                </a:cubicBezTo>
                <a:cubicBezTo>
                  <a:pt x="-52673" y="561794"/>
                  <a:pt x="25565" y="141041"/>
                  <a:pt x="0" y="0"/>
                </a:cubicBezTo>
                <a:close/>
              </a:path>
              <a:path w="5102068" h="2804435" fill="none" stroke="0" extrusionOk="0">
                <a:moveTo>
                  <a:pt x="0" y="0"/>
                </a:moveTo>
                <a:cubicBezTo>
                  <a:pt x="256018" y="-71418"/>
                  <a:pt x="343352" y="68705"/>
                  <a:pt x="566896" y="0"/>
                </a:cubicBezTo>
                <a:cubicBezTo>
                  <a:pt x="761882" y="-81829"/>
                  <a:pt x="803558" y="18215"/>
                  <a:pt x="980730" y="0"/>
                </a:cubicBezTo>
                <a:cubicBezTo>
                  <a:pt x="1155518" y="-6228"/>
                  <a:pt x="1240004" y="11301"/>
                  <a:pt x="1547626" y="0"/>
                </a:cubicBezTo>
                <a:cubicBezTo>
                  <a:pt x="1842354" y="-51343"/>
                  <a:pt x="1851070" y="69751"/>
                  <a:pt x="2063502" y="0"/>
                </a:cubicBezTo>
                <a:cubicBezTo>
                  <a:pt x="2281538" y="-41477"/>
                  <a:pt x="2381899" y="-24784"/>
                  <a:pt x="2477337" y="0"/>
                </a:cubicBezTo>
                <a:cubicBezTo>
                  <a:pt x="2574189" y="-3501"/>
                  <a:pt x="2978381" y="23548"/>
                  <a:pt x="3095254" y="0"/>
                </a:cubicBezTo>
                <a:cubicBezTo>
                  <a:pt x="3252726" y="21141"/>
                  <a:pt x="3459569" y="53833"/>
                  <a:pt x="3764190" y="0"/>
                </a:cubicBezTo>
                <a:cubicBezTo>
                  <a:pt x="4082733" y="-37311"/>
                  <a:pt x="4219449" y="52487"/>
                  <a:pt x="4331088" y="0"/>
                </a:cubicBezTo>
                <a:cubicBezTo>
                  <a:pt x="4520482" y="-44913"/>
                  <a:pt x="4776956" y="45514"/>
                  <a:pt x="5102068" y="0"/>
                </a:cubicBezTo>
                <a:cubicBezTo>
                  <a:pt x="5201373" y="230460"/>
                  <a:pt x="5103349" y="436201"/>
                  <a:pt x="5102068" y="588930"/>
                </a:cubicBezTo>
                <a:cubicBezTo>
                  <a:pt x="5121539" y="778269"/>
                  <a:pt x="5073070" y="834113"/>
                  <a:pt x="5102068" y="1065685"/>
                </a:cubicBezTo>
                <a:cubicBezTo>
                  <a:pt x="5113901" y="1309574"/>
                  <a:pt x="5053562" y="1360629"/>
                  <a:pt x="5102068" y="1542438"/>
                </a:cubicBezTo>
                <a:cubicBezTo>
                  <a:pt x="5075425" y="1718642"/>
                  <a:pt x="5044240" y="1924491"/>
                  <a:pt x="5102068" y="2103325"/>
                </a:cubicBezTo>
                <a:cubicBezTo>
                  <a:pt x="5187917" y="2290889"/>
                  <a:pt x="5083902" y="2553557"/>
                  <a:pt x="5102068" y="2804435"/>
                </a:cubicBezTo>
                <a:cubicBezTo>
                  <a:pt x="4900384" y="2830143"/>
                  <a:pt x="4803999" y="2805340"/>
                  <a:pt x="4484150" y="2804435"/>
                </a:cubicBezTo>
                <a:cubicBezTo>
                  <a:pt x="4178089" y="2840993"/>
                  <a:pt x="4100620" y="2771513"/>
                  <a:pt x="3917253" y="2804435"/>
                </a:cubicBezTo>
                <a:cubicBezTo>
                  <a:pt x="3673413" y="2848591"/>
                  <a:pt x="3525379" y="2888440"/>
                  <a:pt x="3248316" y="2804435"/>
                </a:cubicBezTo>
                <a:cubicBezTo>
                  <a:pt x="3065014" y="2828096"/>
                  <a:pt x="2949164" y="2795794"/>
                  <a:pt x="2783461" y="2804435"/>
                </a:cubicBezTo>
                <a:cubicBezTo>
                  <a:pt x="2573328" y="2793693"/>
                  <a:pt x="2404427" y="2675667"/>
                  <a:pt x="2216565" y="2804435"/>
                </a:cubicBezTo>
                <a:cubicBezTo>
                  <a:pt x="2058834" y="2830775"/>
                  <a:pt x="1794755" y="2807600"/>
                  <a:pt x="1547626" y="2804435"/>
                </a:cubicBezTo>
                <a:cubicBezTo>
                  <a:pt x="1334664" y="2864841"/>
                  <a:pt x="1210424" y="2754008"/>
                  <a:pt x="1082770" y="2804435"/>
                </a:cubicBezTo>
                <a:cubicBezTo>
                  <a:pt x="845521" y="2852760"/>
                  <a:pt x="700262" y="2745703"/>
                  <a:pt x="515874" y="2804435"/>
                </a:cubicBezTo>
                <a:cubicBezTo>
                  <a:pt x="308897" y="2876748"/>
                  <a:pt x="154190" y="2786461"/>
                  <a:pt x="0" y="2804435"/>
                </a:cubicBezTo>
                <a:cubicBezTo>
                  <a:pt x="-29831" y="2578853"/>
                  <a:pt x="48623" y="2486315"/>
                  <a:pt x="0" y="2187458"/>
                </a:cubicBezTo>
                <a:cubicBezTo>
                  <a:pt x="-73667" y="1891177"/>
                  <a:pt x="26031" y="1827523"/>
                  <a:pt x="0" y="1598526"/>
                </a:cubicBezTo>
                <a:cubicBezTo>
                  <a:pt x="-28543" y="1380980"/>
                  <a:pt x="4741" y="1253098"/>
                  <a:pt x="0" y="1093728"/>
                </a:cubicBezTo>
                <a:cubicBezTo>
                  <a:pt x="-4034" y="1002590"/>
                  <a:pt x="15660" y="746183"/>
                  <a:pt x="0" y="532841"/>
                </a:cubicBezTo>
                <a:cubicBezTo>
                  <a:pt x="4095" y="326495"/>
                  <a:pt x="43966" y="249741"/>
                  <a:pt x="0" y="0"/>
                </a:cubicBezTo>
                <a:close/>
              </a:path>
              <a:path w="5102068" h="2804435" fill="none" stroke="0" extrusionOk="0">
                <a:moveTo>
                  <a:pt x="0" y="0"/>
                </a:moveTo>
                <a:cubicBezTo>
                  <a:pt x="225035" y="-41392"/>
                  <a:pt x="296917" y="86771"/>
                  <a:pt x="566896" y="0"/>
                </a:cubicBezTo>
                <a:cubicBezTo>
                  <a:pt x="751859" y="-57937"/>
                  <a:pt x="834112" y="30796"/>
                  <a:pt x="980730" y="0"/>
                </a:cubicBezTo>
                <a:cubicBezTo>
                  <a:pt x="1152723" y="-12016"/>
                  <a:pt x="1268711" y="-17291"/>
                  <a:pt x="1547626" y="0"/>
                </a:cubicBezTo>
                <a:cubicBezTo>
                  <a:pt x="1815543" y="-49446"/>
                  <a:pt x="1846090" y="54946"/>
                  <a:pt x="2063502" y="0"/>
                </a:cubicBezTo>
                <a:cubicBezTo>
                  <a:pt x="2268775" y="-26630"/>
                  <a:pt x="2403259" y="-12923"/>
                  <a:pt x="2477337" y="0"/>
                </a:cubicBezTo>
                <a:cubicBezTo>
                  <a:pt x="2627516" y="10561"/>
                  <a:pt x="2984265" y="13659"/>
                  <a:pt x="3095254" y="0"/>
                </a:cubicBezTo>
                <a:cubicBezTo>
                  <a:pt x="3275450" y="6940"/>
                  <a:pt x="3422515" y="52898"/>
                  <a:pt x="3764190" y="0"/>
                </a:cubicBezTo>
                <a:cubicBezTo>
                  <a:pt x="4056596" y="-25470"/>
                  <a:pt x="4236784" y="40255"/>
                  <a:pt x="4331088" y="0"/>
                </a:cubicBezTo>
                <a:cubicBezTo>
                  <a:pt x="4517843" y="-57879"/>
                  <a:pt x="4786466" y="-12238"/>
                  <a:pt x="5102068" y="0"/>
                </a:cubicBezTo>
                <a:cubicBezTo>
                  <a:pt x="5238397" y="222448"/>
                  <a:pt x="5147378" y="387381"/>
                  <a:pt x="5102068" y="588930"/>
                </a:cubicBezTo>
                <a:cubicBezTo>
                  <a:pt x="5105988" y="778831"/>
                  <a:pt x="5083317" y="811920"/>
                  <a:pt x="5102068" y="1065685"/>
                </a:cubicBezTo>
                <a:cubicBezTo>
                  <a:pt x="5103555" y="1297667"/>
                  <a:pt x="5077555" y="1395949"/>
                  <a:pt x="5102068" y="1542438"/>
                </a:cubicBezTo>
                <a:cubicBezTo>
                  <a:pt x="5125673" y="1706791"/>
                  <a:pt x="5045095" y="1909206"/>
                  <a:pt x="5102068" y="2103325"/>
                </a:cubicBezTo>
                <a:cubicBezTo>
                  <a:pt x="5208707" y="2294257"/>
                  <a:pt x="5077498" y="2606499"/>
                  <a:pt x="5102068" y="2804435"/>
                </a:cubicBezTo>
                <a:cubicBezTo>
                  <a:pt x="4908624" y="2813639"/>
                  <a:pt x="4748509" y="2778792"/>
                  <a:pt x="4484150" y="2804435"/>
                </a:cubicBezTo>
                <a:cubicBezTo>
                  <a:pt x="4173846" y="2766349"/>
                  <a:pt x="4074856" y="2768542"/>
                  <a:pt x="3917253" y="2804435"/>
                </a:cubicBezTo>
                <a:cubicBezTo>
                  <a:pt x="3732226" y="2820284"/>
                  <a:pt x="3547956" y="2824398"/>
                  <a:pt x="3248316" y="2804435"/>
                </a:cubicBezTo>
                <a:cubicBezTo>
                  <a:pt x="3034030" y="2826741"/>
                  <a:pt x="2944167" y="2776097"/>
                  <a:pt x="2783461" y="2804435"/>
                </a:cubicBezTo>
                <a:cubicBezTo>
                  <a:pt x="2662699" y="2845000"/>
                  <a:pt x="2421008" y="2727068"/>
                  <a:pt x="2216565" y="2804435"/>
                </a:cubicBezTo>
                <a:cubicBezTo>
                  <a:pt x="2040514" y="2887622"/>
                  <a:pt x="1755023" y="2778932"/>
                  <a:pt x="1547626" y="2804435"/>
                </a:cubicBezTo>
                <a:cubicBezTo>
                  <a:pt x="1386802" y="2841499"/>
                  <a:pt x="1265833" y="2751205"/>
                  <a:pt x="1082770" y="2804435"/>
                </a:cubicBezTo>
                <a:cubicBezTo>
                  <a:pt x="875847" y="2857933"/>
                  <a:pt x="684648" y="2736157"/>
                  <a:pt x="515874" y="2804435"/>
                </a:cubicBezTo>
                <a:cubicBezTo>
                  <a:pt x="335701" y="2858736"/>
                  <a:pt x="176301" y="2795637"/>
                  <a:pt x="0" y="2804435"/>
                </a:cubicBezTo>
                <a:cubicBezTo>
                  <a:pt x="-78907" y="2568322"/>
                  <a:pt x="56284" y="2479550"/>
                  <a:pt x="0" y="2187458"/>
                </a:cubicBezTo>
                <a:cubicBezTo>
                  <a:pt x="-62008" y="1902047"/>
                  <a:pt x="12187" y="1841590"/>
                  <a:pt x="0" y="1598526"/>
                </a:cubicBezTo>
                <a:cubicBezTo>
                  <a:pt x="-26560" y="1371057"/>
                  <a:pt x="56184" y="1192785"/>
                  <a:pt x="0" y="1093728"/>
                </a:cubicBezTo>
                <a:cubicBezTo>
                  <a:pt x="-22041" y="948044"/>
                  <a:pt x="4930" y="714330"/>
                  <a:pt x="0" y="532841"/>
                </a:cubicBezTo>
                <a:cubicBezTo>
                  <a:pt x="-3654" y="295800"/>
                  <a:pt x="52633" y="255186"/>
                  <a:pt x="0" y="0"/>
                </a:cubicBezTo>
                <a:close/>
              </a:path>
            </a:pathLst>
          </a:custGeom>
          <a:solidFill>
            <a:schemeClr val="bg1"/>
          </a:solidFill>
          <a:ln w="19050">
            <a:solidFill>
              <a:schemeClr val="tx1">
                <a:lumMod val="50000"/>
                <a:lumOff val="50000"/>
              </a:schemeClr>
            </a:solidFill>
            <a:extLst>
              <a:ext uri="{C807C97D-BFC1-408E-A445-0C87EB9F89A2}">
                <ask:lineSketchStyleProps xmlns:ask="http://schemas.microsoft.com/office/drawing/2018/sketchyshapes" sd="166761993">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6551" h="2103326" fill="none" extrusionOk="0">
                        <a:moveTo>
                          <a:pt x="0" y="0"/>
                        </a:moveTo>
                        <a:cubicBezTo>
                          <a:pt x="166769" y="-26561"/>
                          <a:pt x="246175" y="59861"/>
                          <a:pt x="425172" y="0"/>
                        </a:cubicBezTo>
                        <a:cubicBezTo>
                          <a:pt x="565156" y="-32469"/>
                          <a:pt x="637273" y="23682"/>
                          <a:pt x="735548" y="0"/>
                        </a:cubicBezTo>
                        <a:cubicBezTo>
                          <a:pt x="839832" y="-17442"/>
                          <a:pt x="967244" y="-3884"/>
                          <a:pt x="1160720" y="0"/>
                        </a:cubicBezTo>
                        <a:cubicBezTo>
                          <a:pt x="1356238" y="-28322"/>
                          <a:pt x="1369713" y="41642"/>
                          <a:pt x="1547627" y="0"/>
                        </a:cubicBezTo>
                        <a:cubicBezTo>
                          <a:pt x="1717321" y="-26778"/>
                          <a:pt x="1793891" y="768"/>
                          <a:pt x="1858003" y="0"/>
                        </a:cubicBezTo>
                        <a:cubicBezTo>
                          <a:pt x="1951175" y="3294"/>
                          <a:pt x="2219598" y="-3464"/>
                          <a:pt x="2321441" y="0"/>
                        </a:cubicBezTo>
                        <a:cubicBezTo>
                          <a:pt x="2455052" y="-6099"/>
                          <a:pt x="2610961" y="42520"/>
                          <a:pt x="2823143" y="0"/>
                        </a:cubicBezTo>
                        <a:cubicBezTo>
                          <a:pt x="3040787" y="-19036"/>
                          <a:pt x="3175417" y="24809"/>
                          <a:pt x="3248316" y="0"/>
                        </a:cubicBezTo>
                        <a:cubicBezTo>
                          <a:pt x="3394047" y="-11262"/>
                          <a:pt x="3608328" y="-4515"/>
                          <a:pt x="3826551" y="0"/>
                        </a:cubicBezTo>
                        <a:cubicBezTo>
                          <a:pt x="3902220" y="138575"/>
                          <a:pt x="3840218" y="277785"/>
                          <a:pt x="3826551" y="441698"/>
                        </a:cubicBezTo>
                        <a:cubicBezTo>
                          <a:pt x="3829100" y="573610"/>
                          <a:pt x="3816440" y="620636"/>
                          <a:pt x="3826551" y="799264"/>
                        </a:cubicBezTo>
                        <a:cubicBezTo>
                          <a:pt x="3845707" y="965214"/>
                          <a:pt x="3808360" y="1049001"/>
                          <a:pt x="3826551" y="1156829"/>
                        </a:cubicBezTo>
                        <a:cubicBezTo>
                          <a:pt x="3851277" y="1279504"/>
                          <a:pt x="3780859" y="1423269"/>
                          <a:pt x="3826551" y="1577494"/>
                        </a:cubicBezTo>
                        <a:cubicBezTo>
                          <a:pt x="3901191" y="1717363"/>
                          <a:pt x="3813260" y="1904717"/>
                          <a:pt x="3826551" y="2103326"/>
                        </a:cubicBezTo>
                        <a:cubicBezTo>
                          <a:pt x="3689272" y="2122236"/>
                          <a:pt x="3566017" y="2085723"/>
                          <a:pt x="3363113" y="2103326"/>
                        </a:cubicBezTo>
                        <a:cubicBezTo>
                          <a:pt x="3128120" y="2099745"/>
                          <a:pt x="3047892" y="2075461"/>
                          <a:pt x="2937940" y="2103326"/>
                        </a:cubicBezTo>
                        <a:cubicBezTo>
                          <a:pt x="2851795" y="2113895"/>
                          <a:pt x="2627248" y="2086611"/>
                          <a:pt x="2436237" y="2103326"/>
                        </a:cubicBezTo>
                        <a:cubicBezTo>
                          <a:pt x="2265343" y="2111271"/>
                          <a:pt x="2216731" y="2078377"/>
                          <a:pt x="2087596" y="2103326"/>
                        </a:cubicBezTo>
                        <a:cubicBezTo>
                          <a:pt x="2001351" y="2129747"/>
                          <a:pt x="1814318" y="2048960"/>
                          <a:pt x="1662424" y="2103326"/>
                        </a:cubicBezTo>
                        <a:cubicBezTo>
                          <a:pt x="1515801" y="2153482"/>
                          <a:pt x="1310325" y="2087438"/>
                          <a:pt x="1160720" y="2103326"/>
                        </a:cubicBezTo>
                        <a:cubicBezTo>
                          <a:pt x="1012812" y="2142179"/>
                          <a:pt x="952303" y="2063452"/>
                          <a:pt x="812078" y="2103326"/>
                        </a:cubicBezTo>
                        <a:cubicBezTo>
                          <a:pt x="691829" y="2144402"/>
                          <a:pt x="514151" y="2065516"/>
                          <a:pt x="386906" y="2103326"/>
                        </a:cubicBezTo>
                        <a:cubicBezTo>
                          <a:pt x="246759" y="2133266"/>
                          <a:pt x="149309" y="2067071"/>
                          <a:pt x="0" y="2103326"/>
                        </a:cubicBezTo>
                        <a:cubicBezTo>
                          <a:pt x="-68644" y="1926799"/>
                          <a:pt x="50132" y="1857615"/>
                          <a:pt x="0" y="1640594"/>
                        </a:cubicBezTo>
                        <a:cubicBezTo>
                          <a:pt x="-49044" y="1431740"/>
                          <a:pt x="-1174" y="1385874"/>
                          <a:pt x="0" y="1198895"/>
                        </a:cubicBezTo>
                        <a:cubicBezTo>
                          <a:pt x="-8067" y="1015433"/>
                          <a:pt x="50730" y="890720"/>
                          <a:pt x="0" y="820296"/>
                        </a:cubicBezTo>
                        <a:cubicBezTo>
                          <a:pt x="-26376" y="703976"/>
                          <a:pt x="4664" y="547027"/>
                          <a:pt x="0" y="399631"/>
                        </a:cubicBezTo>
                        <a:cubicBezTo>
                          <a:pt x="-5556" y="220557"/>
                          <a:pt x="34972" y="189116"/>
                          <a:pt x="0" y="0"/>
                        </a:cubicBezTo>
                        <a:close/>
                      </a:path>
                      <a:path w="3826551" h="2103326" stroke="0" extrusionOk="0">
                        <a:moveTo>
                          <a:pt x="0" y="0"/>
                        </a:moveTo>
                        <a:cubicBezTo>
                          <a:pt x="59130" y="-33671"/>
                          <a:pt x="210112" y="36834"/>
                          <a:pt x="310376" y="0"/>
                        </a:cubicBezTo>
                        <a:cubicBezTo>
                          <a:pt x="358104" y="-30162"/>
                          <a:pt x="511036" y="27915"/>
                          <a:pt x="697282" y="0"/>
                        </a:cubicBezTo>
                        <a:cubicBezTo>
                          <a:pt x="834635" y="-35239"/>
                          <a:pt x="912440" y="27047"/>
                          <a:pt x="1007658" y="0"/>
                        </a:cubicBezTo>
                        <a:cubicBezTo>
                          <a:pt x="1091411" y="-13361"/>
                          <a:pt x="1253088" y="23051"/>
                          <a:pt x="1318034" y="0"/>
                        </a:cubicBezTo>
                        <a:cubicBezTo>
                          <a:pt x="1386066" y="-15278"/>
                          <a:pt x="1592731" y="28924"/>
                          <a:pt x="1666675" y="0"/>
                        </a:cubicBezTo>
                        <a:cubicBezTo>
                          <a:pt x="1745489" y="-26091"/>
                          <a:pt x="1837195" y="5332"/>
                          <a:pt x="2053582" y="0"/>
                        </a:cubicBezTo>
                        <a:cubicBezTo>
                          <a:pt x="2237989" y="-3445"/>
                          <a:pt x="2282237" y="6330"/>
                          <a:pt x="2363958" y="0"/>
                        </a:cubicBezTo>
                        <a:cubicBezTo>
                          <a:pt x="2455564" y="-2902"/>
                          <a:pt x="2570596" y="10647"/>
                          <a:pt x="2674333" y="0"/>
                        </a:cubicBezTo>
                        <a:cubicBezTo>
                          <a:pt x="2748268" y="-12821"/>
                          <a:pt x="2917217" y="11501"/>
                          <a:pt x="2984709" y="0"/>
                        </a:cubicBezTo>
                        <a:cubicBezTo>
                          <a:pt x="3060323" y="660"/>
                          <a:pt x="3153229" y="-17687"/>
                          <a:pt x="3333350" y="0"/>
                        </a:cubicBezTo>
                        <a:cubicBezTo>
                          <a:pt x="3465292" y="18248"/>
                          <a:pt x="3654751" y="31800"/>
                          <a:pt x="3826551" y="0"/>
                        </a:cubicBezTo>
                        <a:cubicBezTo>
                          <a:pt x="3847527" y="207681"/>
                          <a:pt x="3824398" y="224725"/>
                          <a:pt x="3826551" y="420665"/>
                        </a:cubicBezTo>
                        <a:cubicBezTo>
                          <a:pt x="3840838" y="615462"/>
                          <a:pt x="3805627" y="658141"/>
                          <a:pt x="3826551" y="820296"/>
                        </a:cubicBezTo>
                        <a:cubicBezTo>
                          <a:pt x="3823924" y="977202"/>
                          <a:pt x="3788586" y="1093612"/>
                          <a:pt x="3826551" y="1240962"/>
                        </a:cubicBezTo>
                        <a:cubicBezTo>
                          <a:pt x="3834562" y="1388562"/>
                          <a:pt x="3800853" y="1452422"/>
                          <a:pt x="3826551" y="1661627"/>
                        </a:cubicBezTo>
                        <a:cubicBezTo>
                          <a:pt x="3877887" y="1855340"/>
                          <a:pt x="3765115" y="1912670"/>
                          <a:pt x="3826551" y="2103326"/>
                        </a:cubicBezTo>
                        <a:cubicBezTo>
                          <a:pt x="3771406" y="2104570"/>
                          <a:pt x="3587184" y="2075159"/>
                          <a:pt x="3516174" y="2103326"/>
                        </a:cubicBezTo>
                        <a:cubicBezTo>
                          <a:pt x="3419145" y="2124945"/>
                          <a:pt x="3287953" y="2088859"/>
                          <a:pt x="3205799" y="2103326"/>
                        </a:cubicBezTo>
                        <a:cubicBezTo>
                          <a:pt x="3112835" y="2145001"/>
                          <a:pt x="2972174" y="2036746"/>
                          <a:pt x="2818892" y="2103326"/>
                        </a:cubicBezTo>
                        <a:cubicBezTo>
                          <a:pt x="2644956" y="2143597"/>
                          <a:pt x="2574632" y="2092393"/>
                          <a:pt x="2470251" y="2103326"/>
                        </a:cubicBezTo>
                        <a:cubicBezTo>
                          <a:pt x="2327425" y="2139842"/>
                          <a:pt x="2213771" y="2095181"/>
                          <a:pt x="1968547" y="2103326"/>
                        </a:cubicBezTo>
                        <a:cubicBezTo>
                          <a:pt x="1764050" y="2144624"/>
                          <a:pt x="1741675" y="2061270"/>
                          <a:pt x="1543375" y="2103326"/>
                        </a:cubicBezTo>
                        <a:cubicBezTo>
                          <a:pt x="1348479" y="2145945"/>
                          <a:pt x="1283079" y="2048370"/>
                          <a:pt x="1118203" y="2103326"/>
                        </a:cubicBezTo>
                        <a:cubicBezTo>
                          <a:pt x="1001233" y="2180917"/>
                          <a:pt x="769403" y="2087496"/>
                          <a:pt x="616499" y="2103326"/>
                        </a:cubicBezTo>
                        <a:cubicBezTo>
                          <a:pt x="421505" y="2133764"/>
                          <a:pt x="263726" y="2016279"/>
                          <a:pt x="0" y="2103326"/>
                        </a:cubicBezTo>
                        <a:cubicBezTo>
                          <a:pt x="11934" y="1957085"/>
                          <a:pt x="38874" y="1857307"/>
                          <a:pt x="0" y="1724727"/>
                        </a:cubicBezTo>
                        <a:cubicBezTo>
                          <a:pt x="-37744" y="1580250"/>
                          <a:pt x="56628" y="1453443"/>
                          <a:pt x="0" y="1346128"/>
                        </a:cubicBezTo>
                        <a:cubicBezTo>
                          <a:pt x="-54394" y="1227934"/>
                          <a:pt x="7045" y="1054279"/>
                          <a:pt x="0" y="904430"/>
                        </a:cubicBezTo>
                        <a:cubicBezTo>
                          <a:pt x="-21541" y="744005"/>
                          <a:pt x="-1304" y="646500"/>
                          <a:pt x="0" y="525831"/>
                        </a:cubicBezTo>
                        <a:cubicBezTo>
                          <a:pt x="-25740" y="403378"/>
                          <a:pt x="24971" y="107064"/>
                          <a:pt x="0" y="0"/>
                        </a:cubicBezTo>
                        <a:close/>
                      </a:path>
                      <a:path w="3826551" h="2103326" fill="none" stroke="0" extrusionOk="0">
                        <a:moveTo>
                          <a:pt x="0" y="0"/>
                        </a:moveTo>
                        <a:cubicBezTo>
                          <a:pt x="175055" y="-49180"/>
                          <a:pt x="261028" y="46120"/>
                          <a:pt x="425172" y="0"/>
                        </a:cubicBezTo>
                        <a:cubicBezTo>
                          <a:pt x="575945" y="-45009"/>
                          <a:pt x="607140" y="8898"/>
                          <a:pt x="735548" y="0"/>
                        </a:cubicBezTo>
                        <a:cubicBezTo>
                          <a:pt x="869854" y="-1274"/>
                          <a:pt x="930949" y="6758"/>
                          <a:pt x="1160720" y="0"/>
                        </a:cubicBezTo>
                        <a:cubicBezTo>
                          <a:pt x="1367962" y="-29342"/>
                          <a:pt x="1390491" y="43050"/>
                          <a:pt x="1547627" y="0"/>
                        </a:cubicBezTo>
                        <a:cubicBezTo>
                          <a:pt x="1714494" y="-41703"/>
                          <a:pt x="1793750" y="-8930"/>
                          <a:pt x="1858003" y="0"/>
                        </a:cubicBezTo>
                        <a:cubicBezTo>
                          <a:pt x="1932479" y="-356"/>
                          <a:pt x="2239173" y="20714"/>
                          <a:pt x="2321441" y="0"/>
                        </a:cubicBezTo>
                        <a:cubicBezTo>
                          <a:pt x="2427002" y="43820"/>
                          <a:pt x="2573567" y="17781"/>
                          <a:pt x="2823143" y="0"/>
                        </a:cubicBezTo>
                        <a:cubicBezTo>
                          <a:pt x="3052294" y="-20583"/>
                          <a:pt x="3158016" y="48870"/>
                          <a:pt x="3248316" y="0"/>
                        </a:cubicBezTo>
                        <a:cubicBezTo>
                          <a:pt x="3338845" y="-67112"/>
                          <a:pt x="3603953" y="22822"/>
                          <a:pt x="3826551" y="0"/>
                        </a:cubicBezTo>
                        <a:cubicBezTo>
                          <a:pt x="3881878" y="161237"/>
                          <a:pt x="3855622" y="327525"/>
                          <a:pt x="3826551" y="441698"/>
                        </a:cubicBezTo>
                        <a:cubicBezTo>
                          <a:pt x="3831901" y="579334"/>
                          <a:pt x="3805070" y="619068"/>
                          <a:pt x="3826551" y="799264"/>
                        </a:cubicBezTo>
                        <a:cubicBezTo>
                          <a:pt x="3826380" y="976283"/>
                          <a:pt x="3793149" y="1018574"/>
                          <a:pt x="3826551" y="1156829"/>
                        </a:cubicBezTo>
                        <a:cubicBezTo>
                          <a:pt x="3815230" y="1284609"/>
                          <a:pt x="3789469" y="1464506"/>
                          <a:pt x="3826551" y="1577494"/>
                        </a:cubicBezTo>
                        <a:cubicBezTo>
                          <a:pt x="3914272" y="1747809"/>
                          <a:pt x="3789914" y="1899286"/>
                          <a:pt x="3826551" y="2103326"/>
                        </a:cubicBezTo>
                        <a:cubicBezTo>
                          <a:pt x="3672604" y="2124490"/>
                          <a:pt x="3581896" y="2092140"/>
                          <a:pt x="3363113" y="2103326"/>
                        </a:cubicBezTo>
                        <a:cubicBezTo>
                          <a:pt x="3139256" y="2107331"/>
                          <a:pt x="3059569" y="2084246"/>
                          <a:pt x="2937940" y="2103326"/>
                        </a:cubicBezTo>
                        <a:cubicBezTo>
                          <a:pt x="2785736" y="2125297"/>
                          <a:pt x="2630179" y="2132550"/>
                          <a:pt x="2436237" y="2103326"/>
                        </a:cubicBezTo>
                        <a:cubicBezTo>
                          <a:pt x="2289665" y="2117613"/>
                          <a:pt x="2206274" y="2095014"/>
                          <a:pt x="2087596" y="2103326"/>
                        </a:cubicBezTo>
                        <a:cubicBezTo>
                          <a:pt x="1948017" y="2126969"/>
                          <a:pt x="1813293" y="2024612"/>
                          <a:pt x="1662424" y="2103326"/>
                        </a:cubicBezTo>
                        <a:cubicBezTo>
                          <a:pt x="1541265" y="2166922"/>
                          <a:pt x="1342035" y="2065842"/>
                          <a:pt x="1160720" y="2103326"/>
                        </a:cubicBezTo>
                        <a:cubicBezTo>
                          <a:pt x="1006092" y="2128322"/>
                          <a:pt x="910390" y="2065729"/>
                          <a:pt x="812078" y="2103326"/>
                        </a:cubicBezTo>
                        <a:cubicBezTo>
                          <a:pt x="668243" y="2139928"/>
                          <a:pt x="527262" y="2056021"/>
                          <a:pt x="386906" y="2103326"/>
                        </a:cubicBezTo>
                        <a:cubicBezTo>
                          <a:pt x="254602" y="2149181"/>
                          <a:pt x="143851" y="2102616"/>
                          <a:pt x="0" y="2103326"/>
                        </a:cubicBezTo>
                        <a:cubicBezTo>
                          <a:pt x="-23586" y="1923825"/>
                          <a:pt x="42251" y="1860168"/>
                          <a:pt x="0" y="1640594"/>
                        </a:cubicBezTo>
                        <a:cubicBezTo>
                          <a:pt x="-53367" y="1419330"/>
                          <a:pt x="21523" y="1374261"/>
                          <a:pt x="0" y="1198895"/>
                        </a:cubicBezTo>
                        <a:cubicBezTo>
                          <a:pt x="-11485" y="1023442"/>
                          <a:pt x="19739" y="929268"/>
                          <a:pt x="0" y="820296"/>
                        </a:cubicBezTo>
                        <a:cubicBezTo>
                          <a:pt x="-4791" y="745403"/>
                          <a:pt x="5958" y="550987"/>
                          <a:pt x="0" y="399631"/>
                        </a:cubicBezTo>
                        <a:cubicBezTo>
                          <a:pt x="6305" y="234716"/>
                          <a:pt x="43470" y="186481"/>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endParaRPr lang="en-GB" sz="2400">
              <a:solidFill>
                <a:srgbClr val="000000"/>
              </a:solidFill>
              <a:latin typeface="Poppins SemiBold"/>
            </a:endParaRPr>
          </a:p>
        </p:txBody>
      </p:sp>
      <p:sp>
        <p:nvSpPr>
          <p:cNvPr id="4" name="TextBox 3">
            <a:extLst>
              <a:ext uri="{FF2B5EF4-FFF2-40B4-BE49-F238E27FC236}">
                <a16:creationId xmlns:a16="http://schemas.microsoft.com/office/drawing/2014/main" id="{41E1516A-3580-5694-4A00-4DF78F7C4260}"/>
              </a:ext>
            </a:extLst>
          </p:cNvPr>
          <p:cNvSpPr txBox="1"/>
          <p:nvPr/>
        </p:nvSpPr>
        <p:spPr>
          <a:xfrm>
            <a:off x="6793736" y="799178"/>
            <a:ext cx="2715912" cy="1107804"/>
          </a:xfrm>
          <a:prstGeom prst="rect">
            <a:avLst/>
          </a:prstGeom>
          <a:noFill/>
        </p:spPr>
        <p:txBody>
          <a:bodyPr wrap="square" lIns="121920" tIns="60960" rIns="121920" bIns="60960" rtlCol="0" anchor="t">
            <a:spAutoFit/>
          </a:bodyPr>
          <a:lstStyle/>
          <a:p>
            <a:pPr defTabSz="609585"/>
            <a:r>
              <a:rPr lang="en-GB" sz="2133">
                <a:solidFill>
                  <a:srgbClr val="000000">
                    <a:lumMod val="65000"/>
                    <a:lumOff val="35000"/>
                  </a:srgbClr>
                </a:solidFill>
                <a:latin typeface="Sofia Pro Regular"/>
                <a:ea typeface="Tahoma"/>
                <a:cs typeface="Tahoma"/>
              </a:rPr>
              <a:t>Use this doodle box to try the annotation tools whilst you wait.</a:t>
            </a:r>
            <a:endParaRPr lang="en-US" sz="2400">
              <a:solidFill>
                <a:srgbClr val="000000">
                  <a:lumMod val="65000"/>
                  <a:lumOff val="35000"/>
                </a:srgbClr>
              </a:solidFill>
              <a:latin typeface="Sofia Pro Regular"/>
            </a:endParaRPr>
          </a:p>
        </p:txBody>
      </p:sp>
      <p:pic>
        <p:nvPicPr>
          <p:cNvPr id="6" name="Picture 5">
            <a:extLst>
              <a:ext uri="{FF2B5EF4-FFF2-40B4-BE49-F238E27FC236}">
                <a16:creationId xmlns:a16="http://schemas.microsoft.com/office/drawing/2014/main" id="{E338349D-0FC2-78D9-4A41-0C5F830D3C75}"/>
              </a:ext>
            </a:extLst>
          </p:cNvPr>
          <p:cNvPicPr>
            <a:picLocks noChangeAspect="1"/>
          </p:cNvPicPr>
          <p:nvPr/>
        </p:nvPicPr>
        <p:blipFill rotWithShape="1">
          <a:blip r:embed="rId5"/>
          <a:srcRect l="73625" t="33192" b="31791"/>
          <a:stretch/>
        </p:blipFill>
        <p:spPr>
          <a:xfrm>
            <a:off x="9705752" y="718968"/>
            <a:ext cx="1909281" cy="1749485"/>
          </a:xfrm>
          <a:prstGeom prst="rect">
            <a:avLst/>
          </a:prstGeom>
          <a:solidFill>
            <a:schemeClr val="bg1"/>
          </a:solidFill>
        </p:spPr>
      </p:pic>
      <p:sp>
        <p:nvSpPr>
          <p:cNvPr id="9" name="TextBox 8">
            <a:extLst>
              <a:ext uri="{FF2B5EF4-FFF2-40B4-BE49-F238E27FC236}">
                <a16:creationId xmlns:a16="http://schemas.microsoft.com/office/drawing/2014/main" id="{CC82D193-FFDA-3BD4-ECB2-8CA51751623D}"/>
              </a:ext>
            </a:extLst>
          </p:cNvPr>
          <p:cNvSpPr txBox="1"/>
          <p:nvPr/>
        </p:nvSpPr>
        <p:spPr>
          <a:xfrm>
            <a:off x="9706325" y="1134112"/>
            <a:ext cx="1580231" cy="1251946"/>
          </a:xfrm>
          <a:prstGeom prst="rect">
            <a:avLst/>
          </a:prstGeom>
          <a:noFill/>
        </p:spPr>
        <p:txBody>
          <a:bodyPr wrap="square" lIns="121920" tIns="60960" rIns="121920" bIns="60960" rtlCol="0" anchor="t">
            <a:spAutoFit/>
          </a:bodyPr>
          <a:lstStyle/>
          <a:p>
            <a:pPr defTabSz="609585"/>
            <a:r>
              <a:rPr lang="en-GB" sz="1467" b="1">
                <a:solidFill>
                  <a:srgbClr val="FFFFFF"/>
                </a:solidFill>
                <a:latin typeface="Sofia Pro Light"/>
              </a:rPr>
              <a:t>You can find the annotation tools on the right of your screen</a:t>
            </a:r>
          </a:p>
        </p:txBody>
      </p:sp>
      <p:sp>
        <p:nvSpPr>
          <p:cNvPr id="21" name="TextBox 20">
            <a:extLst>
              <a:ext uri="{FF2B5EF4-FFF2-40B4-BE49-F238E27FC236}">
                <a16:creationId xmlns:a16="http://schemas.microsoft.com/office/drawing/2014/main" id="{46323931-FCDF-9F40-4776-DE738E4D0591}"/>
              </a:ext>
            </a:extLst>
          </p:cNvPr>
          <p:cNvSpPr txBox="1"/>
          <p:nvPr/>
        </p:nvSpPr>
        <p:spPr>
          <a:xfrm>
            <a:off x="5299816" y="4203857"/>
            <a:ext cx="4208149" cy="379656"/>
          </a:xfrm>
          <a:prstGeom prst="rect">
            <a:avLst/>
          </a:prstGeom>
          <a:noFill/>
        </p:spPr>
        <p:txBody>
          <a:bodyPr wrap="square" lIns="0" rtlCol="0">
            <a:spAutoFit/>
          </a:bodyPr>
          <a:lstStyle/>
          <a:p>
            <a:pPr defTabSz="609585"/>
            <a:r>
              <a:rPr lang="en-US" sz="1867">
                <a:solidFill>
                  <a:srgbClr val="2F336C"/>
                </a:solidFill>
                <a:latin typeface="Sofia Pro Regular" panose="020B0000000000000000" pitchFamily="34" charset="0"/>
                <a:cs typeface="Poppins" panose="02000000000000000000" pitchFamily="2" charset="77"/>
              </a:rPr>
              <a:t>Before we start, please ensure that:</a:t>
            </a:r>
          </a:p>
        </p:txBody>
      </p:sp>
      <p:pic>
        <p:nvPicPr>
          <p:cNvPr id="24" name="Graphic 23" descr="Radio microphone">
            <a:extLst>
              <a:ext uri="{FF2B5EF4-FFF2-40B4-BE49-F238E27FC236}">
                <a16:creationId xmlns:a16="http://schemas.microsoft.com/office/drawing/2014/main" id="{2DCBD315-BD0D-742C-429A-D6B74881E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1085" y="4732397"/>
            <a:ext cx="926919" cy="926919"/>
          </a:xfrm>
          <a:prstGeom prst="rect">
            <a:avLst/>
          </a:prstGeom>
        </p:spPr>
      </p:pic>
      <p:cxnSp>
        <p:nvCxnSpPr>
          <p:cNvPr id="25" name="Straight Connector 24">
            <a:extLst>
              <a:ext uri="{FF2B5EF4-FFF2-40B4-BE49-F238E27FC236}">
                <a16:creationId xmlns:a16="http://schemas.microsoft.com/office/drawing/2014/main" id="{6FC3FAB4-0A62-AD72-451D-51492E421CE6}"/>
              </a:ext>
            </a:extLst>
          </p:cNvPr>
          <p:cNvCxnSpPr>
            <a:cxnSpLocks/>
          </p:cNvCxnSpPr>
          <p:nvPr/>
        </p:nvCxnSpPr>
        <p:spPr>
          <a:xfrm>
            <a:off x="5315772" y="4847397"/>
            <a:ext cx="614281" cy="6969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CB0540-6BC3-0BB8-CEB0-CF13EAD22E98}"/>
              </a:ext>
            </a:extLst>
          </p:cNvPr>
          <p:cNvSpPr txBox="1"/>
          <p:nvPr/>
        </p:nvSpPr>
        <p:spPr>
          <a:xfrm>
            <a:off x="6256401" y="4847041"/>
            <a:ext cx="2104075" cy="666977"/>
          </a:xfrm>
          <a:prstGeom prst="rect">
            <a:avLst/>
          </a:prstGeom>
          <a:noFill/>
        </p:spPr>
        <p:txBody>
          <a:bodyPr wrap="square" lIns="0" rtlCol="0">
            <a:spAutoFit/>
          </a:bodyPr>
          <a:lstStyle/>
          <a:p>
            <a:pPr defTabSz="609585"/>
            <a:r>
              <a:rPr lang="en-US" sz="1867">
                <a:solidFill>
                  <a:srgbClr val="2F336C"/>
                </a:solidFill>
                <a:latin typeface="Sofia Pro Regular" panose="020B0000000000000000" pitchFamily="34" charset="0"/>
                <a:cs typeface="Poppins" panose="02000000000000000000" pitchFamily="2" charset="77"/>
              </a:rPr>
              <a:t>Your microphone is muted</a:t>
            </a:r>
          </a:p>
        </p:txBody>
      </p:sp>
      <p:pic>
        <p:nvPicPr>
          <p:cNvPr id="7" name="Graphic 6" descr="Chat bubble">
            <a:extLst>
              <a:ext uri="{FF2B5EF4-FFF2-40B4-BE49-F238E27FC236}">
                <a16:creationId xmlns:a16="http://schemas.microsoft.com/office/drawing/2014/main" id="{360F863E-3382-ECEE-5ED1-F2502D7A10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6000" y="4698476"/>
            <a:ext cx="984885" cy="984885"/>
          </a:xfrm>
          <a:prstGeom prst="rect">
            <a:avLst/>
          </a:prstGeom>
        </p:spPr>
      </p:pic>
      <p:sp>
        <p:nvSpPr>
          <p:cNvPr id="12" name="TextBox 11">
            <a:extLst>
              <a:ext uri="{FF2B5EF4-FFF2-40B4-BE49-F238E27FC236}">
                <a16:creationId xmlns:a16="http://schemas.microsoft.com/office/drawing/2014/main" id="{6EB8DA5B-D507-F170-74E4-70B6943DACAB}"/>
              </a:ext>
            </a:extLst>
          </p:cNvPr>
          <p:cNvSpPr txBox="1"/>
          <p:nvPr/>
        </p:nvSpPr>
        <p:spPr>
          <a:xfrm>
            <a:off x="9826068" y="4842685"/>
            <a:ext cx="2104075" cy="666977"/>
          </a:xfrm>
          <a:prstGeom prst="rect">
            <a:avLst/>
          </a:prstGeom>
          <a:noFill/>
        </p:spPr>
        <p:txBody>
          <a:bodyPr wrap="square" lIns="0" rtlCol="0">
            <a:spAutoFit/>
          </a:bodyPr>
          <a:lstStyle/>
          <a:p>
            <a:pPr defTabSz="609585"/>
            <a:r>
              <a:rPr lang="en-US" sz="1867">
                <a:solidFill>
                  <a:srgbClr val="2F336C"/>
                </a:solidFill>
                <a:latin typeface="Sofia Pro Regular" panose="020B0000000000000000" pitchFamily="34" charset="0"/>
                <a:cs typeface="Poppins" panose="02000000000000000000" pitchFamily="2" charset="77"/>
              </a:rPr>
              <a:t>You can see and use the chat box</a:t>
            </a:r>
          </a:p>
        </p:txBody>
      </p:sp>
      <p:pic>
        <p:nvPicPr>
          <p:cNvPr id="14" name="Graphic 4" descr="A blue and orange letters&#10;&#10;Description automatically generated">
            <a:extLst>
              <a:ext uri="{FF2B5EF4-FFF2-40B4-BE49-F238E27FC236}">
                <a16:creationId xmlns:a16="http://schemas.microsoft.com/office/drawing/2014/main" id="{A9F81E12-5D52-2FF2-DB53-94CCB46816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75415" y="682928"/>
            <a:ext cx="2877693" cy="760533"/>
          </a:xfrm>
          <a:prstGeom prst="rect">
            <a:avLst/>
          </a:prstGeom>
        </p:spPr>
      </p:pic>
    </p:spTree>
    <p:extLst>
      <p:ext uri="{BB962C8B-B14F-4D97-AF65-F5344CB8AC3E}">
        <p14:creationId xmlns:p14="http://schemas.microsoft.com/office/powerpoint/2010/main" val="176107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726051" y="703284"/>
            <a:ext cx="7477407" cy="755412"/>
          </a:xfrm>
          <a:prstGeom prst="rect">
            <a:avLst/>
          </a:prstGeom>
        </p:spPr>
        <p:txBody>
          <a:bodyPr>
            <a:normAutofit/>
          </a:bodyPr>
          <a:lstStyle/>
          <a:p>
            <a:pPr lvl="0" fontAlgn="base"/>
            <a:r>
              <a:rPr lang="en-GB" sz="2200" dirty="0">
                <a:solidFill>
                  <a:srgbClr val="2F336C"/>
                </a:solidFill>
              </a:rPr>
              <a:t>National Lottery Awards for All</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26051" y="1468114"/>
            <a:ext cx="10156670" cy="3531731"/>
          </a:xfrm>
          <a:prstGeom prst="rect">
            <a:avLst/>
          </a:prstGeom>
        </p:spPr>
        <p:txBody>
          <a:bodyPr vert="horz" lIns="0" tIns="0" rIns="0" bIns="0" rtlCol="0">
            <a:normAutofit/>
          </a:bodyPr>
          <a:lstStyle/>
          <a:p>
            <a:pPr>
              <a:buClr>
                <a:srgbClr val="F49B51"/>
              </a:buClr>
            </a:pPr>
            <a:endParaRPr lang="en-US" sz="1400" dirty="0">
              <a:latin typeface="Sofia Pro Regular" panose="020B0000000000000000" pitchFamily="34" charset="0"/>
            </a:endParaRP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Demonstrate how you connect with community</a:t>
            </a: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Demonstrate the need for your project</a:t>
            </a: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Yes – coaching, volunteer training, service alterations, minor facility alterations, equipment</a:t>
            </a:r>
          </a:p>
          <a:p>
            <a:pPr>
              <a:buClr>
                <a:srgbClr val="F49B51"/>
              </a:buClr>
            </a:pPr>
            <a:endParaRPr lang="en-US" sz="1400" dirty="0">
              <a:latin typeface="Sofia Pro Regular" panose="020B0000000000000000" pitchFamily="34" charset="0"/>
            </a:endParaRPr>
          </a:p>
        </p:txBody>
      </p:sp>
      <p:pic>
        <p:nvPicPr>
          <p:cNvPr id="5" name="Graphic 16">
            <a:extLst>
              <a:ext uri="{FF2B5EF4-FFF2-40B4-BE49-F238E27FC236}">
                <a16:creationId xmlns:a16="http://schemas.microsoft.com/office/drawing/2014/main" id="{FF5D49D7-23C7-D5D1-4AD8-53EA9C77340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2" name="Group 1">
            <a:extLst>
              <a:ext uri="{FF2B5EF4-FFF2-40B4-BE49-F238E27FC236}">
                <a16:creationId xmlns:a16="http://schemas.microsoft.com/office/drawing/2014/main" id="{AECC1255-821A-2F40-5A10-C448AA51386B}"/>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6D7DF1E2-9277-E7BE-5EFE-D2C51FE0EC47}"/>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875C6C37-A49E-B777-D527-B74E0A5BBC62}"/>
                </a:ext>
              </a:extLst>
            </p:cNvPr>
            <p:cNvSpPr txBox="1"/>
            <p:nvPr/>
          </p:nvSpPr>
          <p:spPr>
            <a:xfrm>
              <a:off x="10863629" y="6301262"/>
              <a:ext cx="102463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ofia Pro Regular" panose="020B0000000000000000" pitchFamily="34" charset="0"/>
                  <a:ea typeface="+mn-ea"/>
                  <a:cs typeface="Poppins" panose="02000000000000000000" pitchFamily="2" charset="77"/>
                </a:rPr>
                <a:t>Buddle.com</a:t>
              </a:r>
            </a:p>
          </p:txBody>
        </p:sp>
        <p:pic>
          <p:nvPicPr>
            <p:cNvPr id="8" name="Picture 7" descr="A white and black logo&#10;&#10;Description automatically generated">
              <a:extLst>
                <a:ext uri="{FF2B5EF4-FFF2-40B4-BE49-F238E27FC236}">
                  <a16:creationId xmlns:a16="http://schemas.microsoft.com/office/drawing/2014/main" id="{1713FBBB-0199-FF74-EAD3-2CB8A3EB1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pic>
        <p:nvPicPr>
          <p:cNvPr id="10" name="Audio 9">
            <a:hlinkClick r:id="" action="ppaction://media"/>
            <a:extLst>
              <a:ext uri="{FF2B5EF4-FFF2-40B4-BE49-F238E27FC236}">
                <a16:creationId xmlns:a16="http://schemas.microsoft.com/office/drawing/2014/main" id="{BBBE55D4-9B44-EBE0-90F1-17D304F5903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9123577"/>
      </p:ext>
    </p:extLst>
  </p:cSld>
  <p:clrMapOvr>
    <a:masterClrMapping/>
  </p:clrMapOvr>
  <mc:AlternateContent xmlns:mc="http://schemas.openxmlformats.org/markup-compatibility/2006">
    <mc:Choice xmlns:p14="http://schemas.microsoft.com/office/powerpoint/2010/main" Requires="p14">
      <p:transition spd="slow" p14:dur="2000" advTm="78224"/>
    </mc:Choice>
    <mc:Fallback>
      <p:transition spd="slow" advTm="7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B8C3C-3974-A20A-66E1-A41A46112F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12C7F0-1604-0BA0-4932-6546BC511D6C}"/>
              </a:ext>
            </a:extLst>
          </p:cNvPr>
          <p:cNvSpPr>
            <a:spLocks noGrp="1"/>
          </p:cNvSpPr>
          <p:nvPr>
            <p:ph type="title"/>
          </p:nvPr>
        </p:nvSpPr>
        <p:spPr>
          <a:xfrm>
            <a:off x="726051" y="703284"/>
            <a:ext cx="7477407" cy="755412"/>
          </a:xfrm>
          <a:prstGeom prst="rect">
            <a:avLst/>
          </a:prstGeom>
        </p:spPr>
        <p:txBody>
          <a:bodyPr>
            <a:normAutofit/>
          </a:bodyPr>
          <a:lstStyle/>
          <a:p>
            <a:pPr lvl="0" fontAlgn="base"/>
            <a:r>
              <a:rPr lang="en-GB" sz="2200" dirty="0">
                <a:solidFill>
                  <a:srgbClr val="2F336C"/>
                </a:solidFill>
                <a:hlinkClick r:id="rId5">
                  <a:extLst>
                    <a:ext uri="{A12FA001-AC4F-418D-AE19-62706E023703}">
                      <ahyp:hlinkClr xmlns:ahyp="http://schemas.microsoft.com/office/drawing/2018/hyperlinkcolor" val="tx"/>
                    </a:ext>
                  </a:extLst>
                </a:hlinkClick>
              </a:rPr>
              <a:t>Movement fund </a:t>
            </a:r>
            <a:r>
              <a:rPr lang="en-GB" sz="2200" dirty="0">
                <a:solidFill>
                  <a:srgbClr val="2F336C"/>
                </a:solidFill>
              </a:rPr>
              <a:t>- £300-£15k</a:t>
            </a:r>
          </a:p>
        </p:txBody>
      </p:sp>
      <p:sp>
        <p:nvSpPr>
          <p:cNvPr id="7" name="Content Placeholder 6">
            <a:extLst>
              <a:ext uri="{FF2B5EF4-FFF2-40B4-BE49-F238E27FC236}">
                <a16:creationId xmlns:a16="http://schemas.microsoft.com/office/drawing/2014/main" id="{D58A5925-186A-2142-8C83-CB86178AB0D3}"/>
              </a:ext>
            </a:extLst>
          </p:cNvPr>
          <p:cNvSpPr>
            <a:spLocks noGrp="1"/>
          </p:cNvSpPr>
          <p:nvPr>
            <p:ph idx="1"/>
          </p:nvPr>
        </p:nvSpPr>
        <p:spPr>
          <a:xfrm>
            <a:off x="726051" y="1468114"/>
            <a:ext cx="10156670" cy="3531731"/>
          </a:xfrm>
          <a:prstGeom prst="rect">
            <a:avLst/>
          </a:prstGeom>
        </p:spPr>
        <p:txBody>
          <a:bodyPr vert="horz" lIns="0" tIns="0" rIns="0" bIns="0" rtlCol="0">
            <a:normAutofit/>
          </a:bodyPr>
          <a:lstStyle/>
          <a:p>
            <a:endParaRPr lang="en-US" sz="1400" dirty="0">
              <a:latin typeface="Sofia Pro Regular" panose="020B0000000000000000" pitchFamily="34" charset="0"/>
            </a:endParaRP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Want to support projects in IMD 1-3</a:t>
            </a: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Demonstrate how you connect with community</a:t>
            </a: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Demonstrate the need for your project</a:t>
            </a: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Yes – coaching, volunteer training, service alterations, minor facility alterations, equipment</a:t>
            </a:r>
          </a:p>
          <a:p>
            <a:pPr marL="342900" indent="-342900">
              <a:buClr>
                <a:srgbClr val="F49B51"/>
              </a:buClr>
              <a:buFont typeface="Arial" panose="020B0604020202020204" pitchFamily="34" charset="0"/>
              <a:buChar char="•"/>
            </a:pPr>
            <a:r>
              <a:rPr lang="en-US" sz="1400" dirty="0">
                <a:latin typeface="Sofia Pro Regular" panose="020B0000000000000000" pitchFamily="34" charset="0"/>
              </a:rPr>
              <a:t>Answer what SE are asking for?</a:t>
            </a:r>
          </a:p>
        </p:txBody>
      </p:sp>
      <p:pic>
        <p:nvPicPr>
          <p:cNvPr id="5" name="Graphic 16">
            <a:extLst>
              <a:ext uri="{FF2B5EF4-FFF2-40B4-BE49-F238E27FC236}">
                <a16:creationId xmlns:a16="http://schemas.microsoft.com/office/drawing/2014/main" id="{943B9043-EE56-DAB8-7F49-4D82CEF783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2" name="Group 1">
            <a:extLst>
              <a:ext uri="{FF2B5EF4-FFF2-40B4-BE49-F238E27FC236}">
                <a16:creationId xmlns:a16="http://schemas.microsoft.com/office/drawing/2014/main" id="{8282D2C7-AE9D-ECA4-BD9F-05E36051D4D7}"/>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3843958D-212A-DDDD-DC7D-340C84A5FEA5}"/>
                </a:ext>
              </a:extLst>
            </p:cNvPr>
            <p:cNvPicPr>
              <a:picLocks noChangeAspect="1"/>
            </p:cNvPicPr>
            <p:nvPr/>
          </p:nvPicPr>
          <p:blipFill rotWithShape="1">
            <a:blip r:embed="rId7">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DDE7C10A-2075-1E91-1714-5AF07E48CD4B}"/>
                </a:ext>
              </a:extLst>
            </p:cNvPr>
            <p:cNvSpPr txBox="1"/>
            <p:nvPr/>
          </p:nvSpPr>
          <p:spPr>
            <a:xfrm>
              <a:off x="10863629" y="6301262"/>
              <a:ext cx="102463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ofia Pro Regular" panose="020B0000000000000000" pitchFamily="34" charset="0"/>
                  <a:ea typeface="+mn-ea"/>
                  <a:cs typeface="Poppins" panose="02000000000000000000" pitchFamily="2" charset="77"/>
                </a:rPr>
                <a:t>Buddle.com</a:t>
              </a:r>
            </a:p>
          </p:txBody>
        </p:sp>
        <p:pic>
          <p:nvPicPr>
            <p:cNvPr id="8" name="Picture 7" descr="A white and black logo&#10;&#10;Description automatically generated">
              <a:extLst>
                <a:ext uri="{FF2B5EF4-FFF2-40B4-BE49-F238E27FC236}">
                  <a16:creationId xmlns:a16="http://schemas.microsoft.com/office/drawing/2014/main" id="{4A386BFB-56A7-BCAC-DBEF-D5B359880B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pic>
        <p:nvPicPr>
          <p:cNvPr id="10" name="Audio 9">
            <a:hlinkClick r:id="" action="ppaction://media"/>
            <a:extLst>
              <a:ext uri="{FF2B5EF4-FFF2-40B4-BE49-F238E27FC236}">
                <a16:creationId xmlns:a16="http://schemas.microsoft.com/office/drawing/2014/main" id="{28C32445-A073-21D1-0AED-E1F61C1A9E0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0498066"/>
      </p:ext>
    </p:extLst>
  </p:cSld>
  <p:clrMapOvr>
    <a:masterClrMapping/>
  </p:clrMapOvr>
  <mc:AlternateContent xmlns:mc="http://schemas.openxmlformats.org/markup-compatibility/2006">
    <mc:Choice xmlns:p14="http://schemas.microsoft.com/office/powerpoint/2010/main" Requires="p14">
      <p:transition spd="slow" p14:dur="2000" advTm="78224"/>
    </mc:Choice>
    <mc:Fallback>
      <p:transition spd="slow" advTm="7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726051" y="703284"/>
            <a:ext cx="7477407" cy="755412"/>
          </a:xfrm>
          <a:prstGeom prst="rect">
            <a:avLst/>
          </a:prstGeom>
        </p:spPr>
        <p:txBody>
          <a:bodyPr>
            <a:normAutofit/>
          </a:bodyPr>
          <a:lstStyle/>
          <a:p>
            <a:pPr lvl="0" fontAlgn="base"/>
            <a:r>
              <a:rPr lang="en-GB" sz="2200">
                <a:solidFill>
                  <a:srgbClr val="2F336C"/>
                </a:solidFill>
                <a:hlinkClick r:id="rId3">
                  <a:extLst>
                    <a:ext uri="{A12FA001-AC4F-418D-AE19-62706E023703}">
                      <ahyp:hlinkClr xmlns:ahyp="http://schemas.microsoft.com/office/drawing/2018/hyperlinkcolor" val="tx"/>
                    </a:ext>
                  </a:extLst>
                </a:hlinkClick>
              </a:rPr>
              <a:t>Swimming Pool Support Fund </a:t>
            </a:r>
            <a:r>
              <a:rPr lang="en-GB" sz="2200">
                <a:solidFill>
                  <a:srgbClr val="2F336C"/>
                </a:solidFill>
              </a:rPr>
              <a:t>- £63m</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26051" y="1855516"/>
            <a:ext cx="10156670" cy="3531731"/>
          </a:xfrm>
          <a:prstGeom prst="rect">
            <a:avLst/>
          </a:prstGeom>
        </p:spPr>
        <p:txBody>
          <a:bodyPr vert="horz" lIns="0" tIns="0" rIns="0" bIns="0" rtlCol="0">
            <a:normAutofit/>
          </a:bodyPr>
          <a:lstStyle/>
          <a:p>
            <a:pPr marL="342900" indent="-342900">
              <a:buClr>
                <a:srgbClr val="00B0F0"/>
              </a:buClr>
              <a:buFont typeface="Arial" panose="020B0604020202020204" pitchFamily="34" charset="0"/>
              <a:buChar char="•"/>
            </a:pPr>
            <a:r>
              <a:rPr lang="en-US" sz="1400">
                <a:latin typeface="Sofia Pro Regular" panose="020B0000000000000000" pitchFamily="34" charset="0"/>
              </a:rPr>
              <a:t> To support Swimming Pools</a:t>
            </a:r>
          </a:p>
          <a:p>
            <a:pPr marL="342900" indent="-342900">
              <a:buClr>
                <a:srgbClr val="00B0F0"/>
              </a:buClr>
              <a:buFont typeface="Arial" panose="020B0604020202020204" pitchFamily="34" charset="0"/>
              <a:buChar char="•"/>
            </a:pPr>
            <a:r>
              <a:rPr lang="en-US" sz="1400">
                <a:latin typeface="Sofia Pro Regular" panose="020B0000000000000000" pitchFamily="34" charset="0"/>
              </a:rPr>
              <a:t>Administered by Sport England – developing criteria and application process</a:t>
            </a:r>
          </a:p>
          <a:p>
            <a:pPr marL="342900" indent="-342900">
              <a:buClr>
                <a:srgbClr val="00B0F0"/>
              </a:buClr>
              <a:buFont typeface="Arial" panose="020B0604020202020204" pitchFamily="34" charset="0"/>
              <a:buChar char="•"/>
            </a:pPr>
            <a:r>
              <a:rPr lang="en-US" sz="1400">
                <a:latin typeface="Sofia Pro Regular" panose="020B0000000000000000" pitchFamily="34" charset="0"/>
              </a:rPr>
              <a:t>£20m for revenue grants to support increased cost pressures</a:t>
            </a:r>
          </a:p>
          <a:p>
            <a:pPr marL="342900" indent="-342900">
              <a:buClr>
                <a:srgbClr val="00B0F0"/>
              </a:buClr>
              <a:buFont typeface="Arial" panose="020B0604020202020204" pitchFamily="34" charset="0"/>
              <a:buChar char="•"/>
            </a:pPr>
            <a:r>
              <a:rPr lang="en-US" sz="1400">
                <a:latin typeface="Sofia Pro Regular" panose="020B0000000000000000" pitchFamily="34" charset="0"/>
              </a:rPr>
              <a:t>£43m for capital investment to improve energy efficiency</a:t>
            </a:r>
          </a:p>
          <a:p>
            <a:pPr marL="342900" indent="-342900">
              <a:buClr>
                <a:srgbClr val="00B0F0"/>
              </a:buClr>
              <a:buFont typeface="Arial" panose="020B0604020202020204" pitchFamily="34" charset="0"/>
              <a:buChar char="•"/>
            </a:pPr>
            <a:r>
              <a:rPr lang="en-US" sz="1400">
                <a:latin typeface="Sofia Pro Regular" panose="020B0000000000000000" pitchFamily="34" charset="0"/>
              </a:rPr>
              <a:t>CLUK are engaged in discussions</a:t>
            </a:r>
          </a:p>
        </p:txBody>
      </p:sp>
      <p:pic>
        <p:nvPicPr>
          <p:cNvPr id="5" name="Graphic 16">
            <a:extLst>
              <a:ext uri="{FF2B5EF4-FFF2-40B4-BE49-F238E27FC236}">
                <a16:creationId xmlns:a16="http://schemas.microsoft.com/office/drawing/2014/main" id="{FF5D49D7-23C7-D5D1-4AD8-53EA9C7734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2" name="Group 1">
            <a:extLst>
              <a:ext uri="{FF2B5EF4-FFF2-40B4-BE49-F238E27FC236}">
                <a16:creationId xmlns:a16="http://schemas.microsoft.com/office/drawing/2014/main" id="{1D17CD2F-FD7E-8AD1-0CAB-48373CD71E4F}"/>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15CBAB2B-74B9-083C-7C2C-1ABC00391FE4}"/>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6BE560C9-2DAB-FAA6-349F-E856BA042C55}"/>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8" name="Picture 7" descr="A white and black logo&#10;&#10;Description automatically generated">
              <a:extLst>
                <a:ext uri="{FF2B5EF4-FFF2-40B4-BE49-F238E27FC236}">
                  <a16:creationId xmlns:a16="http://schemas.microsoft.com/office/drawing/2014/main" id="{85DCC005-A611-68DC-0064-08AFF1DFE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555902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651811"/>
            <a:ext cx="7477407" cy="755412"/>
          </a:xfrm>
          <a:prstGeom prst="rect">
            <a:avLst/>
          </a:prstGeom>
        </p:spPr>
        <p:txBody>
          <a:bodyPr>
            <a:normAutofit/>
          </a:bodyPr>
          <a:lstStyle/>
          <a:p>
            <a:pPr>
              <a:lnSpc>
                <a:spcPct val="100000"/>
              </a:lnSpc>
            </a:pPr>
            <a:r>
              <a:rPr lang="en-US" sz="2200">
                <a:solidFill>
                  <a:srgbClr val="2F336C"/>
                </a:solidFill>
              </a:rPr>
              <a:t>Local Funders</a:t>
            </a:r>
          </a:p>
        </p:txBody>
      </p:sp>
      <p:pic>
        <p:nvPicPr>
          <p:cNvPr id="4" name="Graphic 16">
            <a:extLst>
              <a:ext uri="{FF2B5EF4-FFF2-40B4-BE49-F238E27FC236}">
                <a16:creationId xmlns:a16="http://schemas.microsoft.com/office/drawing/2014/main" id="{3E59C4CD-CDE8-897D-545D-9F9D73290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17" name="Hexagon 16">
            <a:extLst>
              <a:ext uri="{FF2B5EF4-FFF2-40B4-BE49-F238E27FC236}">
                <a16:creationId xmlns:a16="http://schemas.microsoft.com/office/drawing/2014/main" id="{4AB4B7CD-1A38-D464-22F9-6EBF56E1413E}"/>
              </a:ext>
            </a:extLst>
          </p:cNvPr>
          <p:cNvSpPr/>
          <p:nvPr/>
        </p:nvSpPr>
        <p:spPr>
          <a:xfrm>
            <a:off x="3613297" y="3057525"/>
            <a:ext cx="2451803" cy="2167698"/>
          </a:xfrm>
          <a:prstGeom prst="hexagon">
            <a:avLst/>
          </a:prstGeom>
          <a:solidFill>
            <a:srgbClr val="75BFF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prstClr val="white"/>
                </a:solidFill>
                <a:latin typeface="Poppins SemiBold"/>
              </a:rPr>
              <a:t>Active Partnership</a:t>
            </a:r>
            <a:endParaRPr kumimoji="0" lang="en-GB" sz="1600" b="0" i="0" u="none" strike="noStrike" kern="0" cap="none" spc="0" normalizeH="0" baseline="0" noProof="0">
              <a:ln>
                <a:noFill/>
              </a:ln>
              <a:solidFill>
                <a:prstClr val="white"/>
              </a:solidFill>
              <a:effectLst/>
              <a:uLnTx/>
              <a:uFillTx/>
              <a:latin typeface="Poppins SemiBold"/>
            </a:endParaRPr>
          </a:p>
        </p:txBody>
      </p:sp>
      <p:sp>
        <p:nvSpPr>
          <p:cNvPr id="18" name="Hexagon 17">
            <a:extLst>
              <a:ext uri="{FF2B5EF4-FFF2-40B4-BE49-F238E27FC236}">
                <a16:creationId xmlns:a16="http://schemas.microsoft.com/office/drawing/2014/main" id="{18C8EE07-A72B-C90E-EA42-11B0DD968389}"/>
              </a:ext>
            </a:extLst>
          </p:cNvPr>
          <p:cNvSpPr/>
          <p:nvPr/>
        </p:nvSpPr>
        <p:spPr>
          <a:xfrm>
            <a:off x="1113999" y="1836426"/>
            <a:ext cx="2451803" cy="2167698"/>
          </a:xfrm>
          <a:prstGeom prst="hexagon">
            <a:avLst/>
          </a:prstGeom>
          <a:solidFill>
            <a:srgbClr val="D83B2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Poppins SemiBold"/>
              </a:rPr>
              <a:t>Local Authority</a:t>
            </a:r>
          </a:p>
        </p:txBody>
      </p:sp>
      <p:sp>
        <p:nvSpPr>
          <p:cNvPr id="19" name="Hexagon 18">
            <a:extLst>
              <a:ext uri="{FF2B5EF4-FFF2-40B4-BE49-F238E27FC236}">
                <a16:creationId xmlns:a16="http://schemas.microsoft.com/office/drawing/2014/main" id="{1865CE47-AE90-AE11-E8D2-1BCE8B81472C}"/>
              </a:ext>
            </a:extLst>
          </p:cNvPr>
          <p:cNvSpPr/>
          <p:nvPr/>
        </p:nvSpPr>
        <p:spPr>
          <a:xfrm>
            <a:off x="6112595" y="1836426"/>
            <a:ext cx="2451803" cy="2167698"/>
          </a:xfrm>
          <a:prstGeom prst="hexagon">
            <a:avLst/>
          </a:prstGeom>
          <a:solidFill>
            <a:srgbClr val="2F336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Poppins SemiBold"/>
              </a:rPr>
              <a:t>Voluntary Sector Organisation</a:t>
            </a:r>
          </a:p>
        </p:txBody>
      </p:sp>
      <p:sp>
        <p:nvSpPr>
          <p:cNvPr id="20" name="Hexagon 19">
            <a:extLst>
              <a:ext uri="{FF2B5EF4-FFF2-40B4-BE49-F238E27FC236}">
                <a16:creationId xmlns:a16="http://schemas.microsoft.com/office/drawing/2014/main" id="{780737DF-0ECD-5CF6-1113-B69E3F809577}"/>
              </a:ext>
            </a:extLst>
          </p:cNvPr>
          <p:cNvSpPr/>
          <p:nvPr/>
        </p:nvSpPr>
        <p:spPr>
          <a:xfrm>
            <a:off x="8611893" y="3057525"/>
            <a:ext cx="2451803" cy="2167698"/>
          </a:xfrm>
          <a:prstGeom prst="hexagon">
            <a:avLst/>
          </a:prstGeom>
          <a:solidFill>
            <a:srgbClr val="861E6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prstClr val="white"/>
                </a:solidFill>
                <a:latin typeface="Poppins SemiBold"/>
              </a:rPr>
              <a:t>Local charities &amp; trusts</a:t>
            </a:r>
            <a:endParaRPr kumimoji="0" lang="en-GB" sz="1600" b="0" i="0" u="none" strike="noStrike" kern="0" cap="none" spc="0" normalizeH="0" baseline="0" noProof="0">
              <a:ln>
                <a:noFill/>
              </a:ln>
              <a:solidFill>
                <a:prstClr val="white"/>
              </a:solidFill>
              <a:effectLst/>
              <a:uLnTx/>
              <a:uFillTx/>
              <a:latin typeface="Poppins SemiBold"/>
            </a:endParaRPr>
          </a:p>
        </p:txBody>
      </p:sp>
      <p:grpSp>
        <p:nvGrpSpPr>
          <p:cNvPr id="2" name="Group 1">
            <a:extLst>
              <a:ext uri="{FF2B5EF4-FFF2-40B4-BE49-F238E27FC236}">
                <a16:creationId xmlns:a16="http://schemas.microsoft.com/office/drawing/2014/main" id="{CBF89C88-118A-A627-C016-103D211F5855}"/>
              </a:ext>
            </a:extLst>
          </p:cNvPr>
          <p:cNvGrpSpPr/>
          <p:nvPr/>
        </p:nvGrpSpPr>
        <p:grpSpPr>
          <a:xfrm>
            <a:off x="0" y="5784067"/>
            <a:ext cx="12192000" cy="1073933"/>
            <a:chOff x="0" y="5784067"/>
            <a:chExt cx="12192000" cy="1073933"/>
          </a:xfrm>
        </p:grpSpPr>
        <p:pic>
          <p:nvPicPr>
            <p:cNvPr id="5" name="Picture 4">
              <a:extLst>
                <a:ext uri="{FF2B5EF4-FFF2-40B4-BE49-F238E27FC236}">
                  <a16:creationId xmlns:a16="http://schemas.microsoft.com/office/drawing/2014/main" id="{22E548A6-DED0-2823-1CD8-21E7C061F89E}"/>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F45FA340-11C4-D897-143A-9B2B7C78965D}"/>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7" name="Picture 6" descr="A white and black logo&#10;&#10;Description automatically generated">
              <a:extLst>
                <a:ext uri="{FF2B5EF4-FFF2-40B4-BE49-F238E27FC236}">
                  <a16:creationId xmlns:a16="http://schemas.microsoft.com/office/drawing/2014/main" id="{84F304D4-E24D-914A-8827-8F05C6E1A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6192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FE86BC3-9EA9-70F4-82CD-D9CF73C0714E}"/>
              </a:ext>
            </a:extLst>
          </p:cNvPr>
          <p:cNvGrpSpPr/>
          <p:nvPr/>
        </p:nvGrpSpPr>
        <p:grpSpPr>
          <a:xfrm>
            <a:off x="4312411" y="1247497"/>
            <a:ext cx="6697818" cy="4749649"/>
            <a:chOff x="3234308" y="935622"/>
            <a:chExt cx="5023363" cy="3562237"/>
          </a:xfrm>
        </p:grpSpPr>
        <p:pic>
          <p:nvPicPr>
            <p:cNvPr id="15" name="Picture 14" descr="A blue rectangle with black border&#10;&#10;Description automatically generated">
              <a:extLst>
                <a:ext uri="{FF2B5EF4-FFF2-40B4-BE49-F238E27FC236}">
                  <a16:creationId xmlns:a16="http://schemas.microsoft.com/office/drawing/2014/main" id="{898F2E8A-0FC7-3627-2178-89A5694A0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8902515B-C8FB-E946-2D4A-DCF03DFA0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9" name="Graphic 8">
              <a:extLst>
                <a:ext uri="{FF2B5EF4-FFF2-40B4-BE49-F238E27FC236}">
                  <a16:creationId xmlns:a16="http://schemas.microsoft.com/office/drawing/2014/main" id="{35759C2E-805B-0C81-1390-2961EC6499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5513" y="1404966"/>
              <a:ext cx="3512158" cy="3092893"/>
            </a:xfrm>
            <a:prstGeom prst="rect">
              <a:avLst/>
            </a:prstGeom>
          </p:spPr>
        </p:pic>
        <p:sp>
          <p:nvSpPr>
            <p:cNvPr id="5" name="Oval 4">
              <a:extLst>
                <a:ext uri="{FF2B5EF4-FFF2-40B4-BE49-F238E27FC236}">
                  <a16:creationId xmlns:a16="http://schemas.microsoft.com/office/drawing/2014/main" id="{EC525530-8F1A-01FC-8E04-B9605FCA82D5}"/>
                </a:ext>
              </a:extLst>
            </p:cNvPr>
            <p:cNvSpPr/>
            <p:nvPr/>
          </p:nvSpPr>
          <p:spPr>
            <a:xfrm>
              <a:off x="3234308" y="3697458"/>
              <a:ext cx="666947" cy="66694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sp>
        <p:nvSpPr>
          <p:cNvPr id="7" name="TextBox 6">
            <a:extLst>
              <a:ext uri="{FF2B5EF4-FFF2-40B4-BE49-F238E27FC236}">
                <a16:creationId xmlns:a16="http://schemas.microsoft.com/office/drawing/2014/main" id="{E21FEB1D-9476-8A3B-C68D-F6A8C11AEDD0}"/>
              </a:ext>
            </a:extLst>
          </p:cNvPr>
          <p:cNvSpPr txBox="1"/>
          <p:nvPr/>
        </p:nvSpPr>
        <p:spPr>
          <a:xfrm>
            <a:off x="604658" y="2321714"/>
            <a:ext cx="4838905" cy="1793248"/>
          </a:xfrm>
          <a:prstGeom prst="rect">
            <a:avLst/>
          </a:prstGeom>
          <a:noFill/>
        </p:spPr>
        <p:txBody>
          <a:bodyPr wrap="square">
            <a:spAutoFit/>
          </a:bodyPr>
          <a:lstStyle/>
          <a:p>
            <a:pPr defTabSz="609585">
              <a:lnSpc>
                <a:spcPts val="6986"/>
              </a:lnSpc>
            </a:pPr>
            <a:r>
              <a:rPr lang="en-US" sz="4267" b="1" kern="1600">
                <a:solidFill>
                  <a:srgbClr val="FFFFFF"/>
                </a:solidFill>
                <a:highlight>
                  <a:srgbClr val="2F336C"/>
                </a:highlight>
                <a:latin typeface="Sofia Pro Semi Bold" panose="020B0000000000000000" pitchFamily="34" charset="0"/>
                <a:cs typeface="Poppins SemiBold" panose="02000000000000000000" pitchFamily="2" charset="77"/>
              </a:rPr>
              <a:t>Other ways to generate income?</a:t>
            </a:r>
          </a:p>
        </p:txBody>
      </p:sp>
      <p:pic>
        <p:nvPicPr>
          <p:cNvPr id="2" name="Graphic 10">
            <a:extLst>
              <a:ext uri="{FF2B5EF4-FFF2-40B4-BE49-F238E27FC236}">
                <a16:creationId xmlns:a16="http://schemas.microsoft.com/office/drawing/2014/main" id="{6518F7E8-BC20-D9A9-B25C-6D3834015D5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82721" y="409866"/>
            <a:ext cx="926164" cy="239119"/>
          </a:xfrm>
          <a:prstGeom prst="rect">
            <a:avLst/>
          </a:prstGeom>
        </p:spPr>
      </p:pic>
    </p:spTree>
    <p:extLst>
      <p:ext uri="{BB962C8B-B14F-4D97-AF65-F5344CB8AC3E}">
        <p14:creationId xmlns:p14="http://schemas.microsoft.com/office/powerpoint/2010/main" val="18727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a:bodyPr>
          <a:lstStyle/>
          <a:p>
            <a:r>
              <a:rPr lang="en-US" sz="2200">
                <a:solidFill>
                  <a:schemeClr val="accent6"/>
                </a:solidFill>
              </a:rPr>
              <a:t>Sponsorship… or is it really partnerships?</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26051" y="1239462"/>
            <a:ext cx="10552908" cy="1545555"/>
          </a:xfrm>
          <a:prstGeom prst="rect">
            <a:avLst/>
          </a:prstGeom>
        </p:spPr>
        <p:txBody>
          <a:bodyPr vert="horz" lIns="0" tIns="0" rIns="0" bIns="0" rtlCol="0">
            <a:normAutofit/>
          </a:bodyPr>
          <a:lstStyle/>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i="0" u="none" strike="noStrike" kern="1200" cap="none" spc="0" normalizeH="0" baseline="0" noProof="0">
                <a:ln>
                  <a:noFill/>
                </a:ln>
                <a:effectLst/>
                <a:uLnTx/>
                <a:uFillTx/>
                <a:latin typeface="Sofia Pro Regular" panose="020B0000000000000000" pitchFamily="34" charset="0"/>
              </a:rPr>
              <a:t>Sponsors are looking for return on their investment</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i="0" u="none" strike="noStrike" kern="1200" cap="none" spc="0" normalizeH="0" baseline="0" noProof="0">
                <a:ln>
                  <a:noFill/>
                </a:ln>
                <a:effectLst/>
                <a:uLnTx/>
                <a:uFillTx/>
                <a:latin typeface="Sofia Pro Regular" panose="020B0000000000000000" pitchFamily="34" charset="0"/>
              </a:rPr>
              <a:t>Sponsors might be more willing to offer value in kind than cash</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i="0" u="none" strike="noStrike" kern="1200" cap="none" spc="0" normalizeH="0" baseline="0" noProof="0">
                <a:ln>
                  <a:noFill/>
                </a:ln>
                <a:effectLst/>
                <a:uLnTx/>
                <a:uFillTx/>
                <a:latin typeface="Sofia Pro Regular" panose="020B0000000000000000" pitchFamily="34" charset="0"/>
              </a:rPr>
              <a:t>Partners want a transactional relationship with your </a:t>
            </a:r>
            <a:r>
              <a:rPr kumimoji="0" lang="en-US" sz="1400" i="0" u="none" strike="noStrike" kern="1200" cap="none" spc="0" normalizeH="0" baseline="0" noProof="0" err="1">
                <a:ln>
                  <a:noFill/>
                </a:ln>
                <a:effectLst/>
                <a:uLnTx/>
                <a:uFillTx/>
                <a:latin typeface="Sofia Pro Regular" panose="020B0000000000000000" pitchFamily="34" charset="0"/>
              </a:rPr>
              <a:t>organisation</a:t>
            </a:r>
            <a:endParaRPr kumimoji="0" lang="en-US" sz="1400" i="0" u="none" strike="noStrike" kern="1200" cap="none" spc="0" normalizeH="0" baseline="0" noProof="0">
              <a:ln>
                <a:noFill/>
              </a:ln>
              <a:effectLst/>
              <a:uLnTx/>
              <a:uFillTx/>
              <a:latin typeface="Sofia Pro Regular" panose="020B0000000000000000" pitchFamily="34" charset="0"/>
            </a:endParaRP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i="0" u="none" strike="noStrike" kern="1200" cap="none" spc="0" normalizeH="0" baseline="0" noProof="0">
                <a:ln>
                  <a:noFill/>
                </a:ln>
                <a:effectLst/>
                <a:uLnTx/>
                <a:uFillTx/>
                <a:latin typeface="Sofia Pro Regular" panose="020B0000000000000000" pitchFamily="34" charset="0"/>
              </a:rPr>
              <a:t>Understand the 2-way relationship such 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i="0" u="none" strike="noStrike" kern="1200" cap="none" spc="0" normalizeH="0" baseline="0" noProof="0">
              <a:ln>
                <a:noFill/>
              </a:ln>
              <a:solidFill>
                <a:sysClr val="windowText" lastClr="000000">
                  <a:lumMod val="65000"/>
                  <a:lumOff val="35000"/>
                </a:sysClr>
              </a:solidFill>
              <a:effectLst/>
              <a:uLnTx/>
              <a:uFillTx/>
              <a:latin typeface="Sofia Pro Regular" panose="020B0000000000000000" pitchFamily="3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2" name="Hexagon 1">
            <a:extLst>
              <a:ext uri="{FF2B5EF4-FFF2-40B4-BE49-F238E27FC236}">
                <a16:creationId xmlns:a16="http://schemas.microsoft.com/office/drawing/2014/main" id="{3F2D5F4B-C69F-C73C-8FBD-62ECFD2FD814}"/>
              </a:ext>
            </a:extLst>
          </p:cNvPr>
          <p:cNvSpPr>
            <a:spLocks noChangeAspect="1"/>
          </p:cNvSpPr>
          <p:nvPr/>
        </p:nvSpPr>
        <p:spPr>
          <a:xfrm>
            <a:off x="4023822" y="2669859"/>
            <a:ext cx="1565952" cy="1365582"/>
          </a:xfrm>
          <a:prstGeom prst="hexagon">
            <a:avLst/>
          </a:prstGeom>
          <a:solidFill>
            <a:srgbClr val="2F336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a:solidFill>
                  <a:prstClr val="white"/>
                </a:solidFill>
                <a:latin typeface="Poppins SemiBold"/>
              </a:rPr>
              <a:t>Volunteers</a:t>
            </a:r>
            <a:endParaRPr kumimoji="0" lang="en-GB" sz="1200" b="0" i="0" u="none" strike="noStrike" kern="0" cap="none" spc="0" normalizeH="0" baseline="0" noProof="0">
              <a:ln>
                <a:noFill/>
              </a:ln>
              <a:solidFill>
                <a:prstClr val="white"/>
              </a:solidFill>
              <a:effectLst/>
              <a:uLnTx/>
              <a:uFillTx/>
              <a:latin typeface="Poppins SemiBold"/>
            </a:endParaRPr>
          </a:p>
        </p:txBody>
      </p:sp>
      <p:sp>
        <p:nvSpPr>
          <p:cNvPr id="4" name="Hexagon 3">
            <a:extLst>
              <a:ext uri="{FF2B5EF4-FFF2-40B4-BE49-F238E27FC236}">
                <a16:creationId xmlns:a16="http://schemas.microsoft.com/office/drawing/2014/main" id="{8D787017-1174-853F-C544-36B683270483}"/>
              </a:ext>
            </a:extLst>
          </p:cNvPr>
          <p:cNvSpPr>
            <a:spLocks noChangeAspect="1"/>
          </p:cNvSpPr>
          <p:nvPr/>
        </p:nvSpPr>
        <p:spPr>
          <a:xfrm>
            <a:off x="2695673" y="3352650"/>
            <a:ext cx="1565952" cy="1365582"/>
          </a:xfrm>
          <a:prstGeom prst="hexagon">
            <a:avLst/>
          </a:prstGeom>
          <a:solidFill>
            <a:srgbClr val="861E6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Poppins SemiBold"/>
              </a:rPr>
              <a:t>Discounts</a:t>
            </a:r>
          </a:p>
        </p:txBody>
      </p:sp>
      <p:sp>
        <p:nvSpPr>
          <p:cNvPr id="5" name="Hexagon 4">
            <a:extLst>
              <a:ext uri="{FF2B5EF4-FFF2-40B4-BE49-F238E27FC236}">
                <a16:creationId xmlns:a16="http://schemas.microsoft.com/office/drawing/2014/main" id="{E1218275-86F8-C2FD-C042-66FE9B5039A0}"/>
              </a:ext>
            </a:extLst>
          </p:cNvPr>
          <p:cNvSpPr>
            <a:spLocks noChangeAspect="1"/>
          </p:cNvSpPr>
          <p:nvPr/>
        </p:nvSpPr>
        <p:spPr>
          <a:xfrm>
            <a:off x="5330613" y="3352650"/>
            <a:ext cx="1565952" cy="1365582"/>
          </a:xfrm>
          <a:prstGeom prst="hexagon">
            <a:avLst/>
          </a:prstGeom>
          <a:solidFill>
            <a:srgbClr val="75BFF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a:solidFill>
                  <a:prstClr val="white"/>
                </a:solidFill>
                <a:latin typeface="Poppins SemiBold"/>
              </a:rPr>
              <a:t>Kit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Poppins SemiBold"/>
              </a:rPr>
              <a:t>Equipment</a:t>
            </a:r>
          </a:p>
        </p:txBody>
      </p:sp>
      <p:sp>
        <p:nvSpPr>
          <p:cNvPr id="6" name="Hexagon 5">
            <a:extLst>
              <a:ext uri="{FF2B5EF4-FFF2-40B4-BE49-F238E27FC236}">
                <a16:creationId xmlns:a16="http://schemas.microsoft.com/office/drawing/2014/main" id="{B510F89D-D7BA-6E3A-083F-D44FF49269BD}"/>
              </a:ext>
            </a:extLst>
          </p:cNvPr>
          <p:cNvSpPr>
            <a:spLocks noChangeAspect="1"/>
          </p:cNvSpPr>
          <p:nvPr/>
        </p:nvSpPr>
        <p:spPr>
          <a:xfrm>
            <a:off x="7965553" y="3352650"/>
            <a:ext cx="1565952" cy="1365582"/>
          </a:xfrm>
          <a:prstGeom prst="hexagon">
            <a:avLst/>
          </a:prstGeom>
          <a:solidFill>
            <a:srgbClr val="F49B5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Poppins SemiBold"/>
              </a:rPr>
              <a:t>Joint fundraising</a:t>
            </a:r>
          </a:p>
        </p:txBody>
      </p:sp>
      <p:sp>
        <p:nvSpPr>
          <p:cNvPr id="8" name="Hexagon 7">
            <a:extLst>
              <a:ext uri="{FF2B5EF4-FFF2-40B4-BE49-F238E27FC236}">
                <a16:creationId xmlns:a16="http://schemas.microsoft.com/office/drawing/2014/main" id="{192E8326-E207-916C-DE5C-64CCB27535DE}"/>
              </a:ext>
            </a:extLst>
          </p:cNvPr>
          <p:cNvSpPr>
            <a:spLocks noChangeAspect="1"/>
          </p:cNvSpPr>
          <p:nvPr/>
        </p:nvSpPr>
        <p:spPr>
          <a:xfrm>
            <a:off x="6658762" y="2652972"/>
            <a:ext cx="1565952" cy="1365582"/>
          </a:xfrm>
          <a:prstGeom prst="hexagon">
            <a:avLst/>
          </a:prstGeom>
          <a:solidFill>
            <a:srgbClr val="D83B2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Poppins SemiBold"/>
              </a:rPr>
              <a:t>Catering</a:t>
            </a:r>
          </a:p>
        </p:txBody>
      </p:sp>
      <p:sp>
        <p:nvSpPr>
          <p:cNvPr id="9" name="Content Placeholder 6">
            <a:extLst>
              <a:ext uri="{FF2B5EF4-FFF2-40B4-BE49-F238E27FC236}">
                <a16:creationId xmlns:a16="http://schemas.microsoft.com/office/drawing/2014/main" id="{61AADD0E-7B61-1620-8C94-F87555AFB8C6}"/>
              </a:ext>
            </a:extLst>
          </p:cNvPr>
          <p:cNvSpPr txBox="1">
            <a:spLocks/>
          </p:cNvSpPr>
          <p:nvPr/>
        </p:nvSpPr>
        <p:spPr>
          <a:xfrm>
            <a:off x="726051" y="5202193"/>
            <a:ext cx="10552908" cy="405210"/>
          </a:xfrm>
          <a:prstGeom prst="rect">
            <a:avLst/>
          </a:prstGeom>
        </p:spPr>
        <p:txBody>
          <a:bodyPr vert="horz" lIns="0" tIns="0" rIns="0" bIns="0" rtlCol="0">
            <a:normAutofit/>
          </a:bodyPr>
          <a:lst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indent="-342900" defTabSz="914400">
              <a:lnSpc>
                <a:spcPct val="100000"/>
              </a:lnSpc>
              <a:spcBef>
                <a:spcPct val="20000"/>
              </a:spcBef>
              <a:buClr>
                <a:srgbClr val="861E62"/>
              </a:buClr>
              <a:buFont typeface="Arial" panose="020B0604020202020204" pitchFamily="34" charset="0"/>
              <a:buChar char="•"/>
              <a:defRPr/>
            </a:pPr>
            <a:r>
              <a:rPr lang="en-US" sz="1400">
                <a:latin typeface="Sofia Pro Regular" panose="020B0000000000000000" pitchFamily="34" charset="0"/>
              </a:rPr>
              <a:t>Manage the relationship carefully with agreements in writing and good communication</a:t>
            </a:r>
          </a:p>
        </p:txBody>
      </p:sp>
      <p:grpSp>
        <p:nvGrpSpPr>
          <p:cNvPr id="10" name="Group 9">
            <a:extLst>
              <a:ext uri="{FF2B5EF4-FFF2-40B4-BE49-F238E27FC236}">
                <a16:creationId xmlns:a16="http://schemas.microsoft.com/office/drawing/2014/main" id="{BE9D65A9-6421-8D2F-2E7F-0C96C0F3E52C}"/>
              </a:ext>
            </a:extLst>
          </p:cNvPr>
          <p:cNvGrpSpPr/>
          <p:nvPr/>
        </p:nvGrpSpPr>
        <p:grpSpPr>
          <a:xfrm>
            <a:off x="0" y="5784067"/>
            <a:ext cx="12192000" cy="1073933"/>
            <a:chOff x="0" y="5784067"/>
            <a:chExt cx="12192000" cy="1073933"/>
          </a:xfrm>
        </p:grpSpPr>
        <p:pic>
          <p:nvPicPr>
            <p:cNvPr id="11" name="Picture 10">
              <a:extLst>
                <a:ext uri="{FF2B5EF4-FFF2-40B4-BE49-F238E27FC236}">
                  <a16:creationId xmlns:a16="http://schemas.microsoft.com/office/drawing/2014/main" id="{0704C823-A215-B888-F56B-F3C04F696A04}"/>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2" name="TextBox 11">
              <a:extLst>
                <a:ext uri="{FF2B5EF4-FFF2-40B4-BE49-F238E27FC236}">
                  <a16:creationId xmlns:a16="http://schemas.microsoft.com/office/drawing/2014/main" id="{6B017D69-1F0F-F108-B86C-429FD1C94226}"/>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3" name="Picture 12" descr="A white and black logo&#10;&#10;Description automatically generated">
              <a:extLst>
                <a:ext uri="{FF2B5EF4-FFF2-40B4-BE49-F238E27FC236}">
                  <a16:creationId xmlns:a16="http://schemas.microsoft.com/office/drawing/2014/main" id="{0B5E5358-2B42-7562-79D3-D9E127737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486472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200" i="0" u="none" strike="noStrike" kern="1200" cap="none" spc="0" normalizeH="0" baseline="0" noProof="0">
                <a:ln>
                  <a:noFill/>
                </a:ln>
                <a:solidFill>
                  <a:srgbClr val="2F336C"/>
                </a:solidFill>
                <a:effectLst/>
                <a:uLnTx/>
                <a:uFillTx/>
                <a:ea typeface="+mn-ea"/>
                <a:cs typeface="+mn-cs"/>
              </a:rPr>
              <a:t>Gift Aid - </a:t>
            </a:r>
            <a:r>
              <a:rPr kumimoji="0" lang="en-GB" sz="1600" i="0" u="none" strike="noStrike" kern="1200" cap="none" spc="0" normalizeH="0" baseline="0" noProof="0">
                <a:ln>
                  <a:noFill/>
                </a:ln>
                <a:solidFill>
                  <a:srgbClr val="2F336C"/>
                </a:solidFill>
                <a:effectLst/>
                <a:uLnTx/>
                <a:uFillTx/>
                <a:ea typeface="+mn-ea"/>
                <a:cs typeface="+mn-cs"/>
                <a:hlinkClick r:id="rId3">
                  <a:extLst>
                    <a:ext uri="{A12FA001-AC4F-418D-AE19-62706E023703}">
                      <ahyp:hlinkClr xmlns:ahyp="http://schemas.microsoft.com/office/drawing/2018/hyperlinkcolor" val="tx"/>
                    </a:ext>
                  </a:extLst>
                </a:hlinkClick>
              </a:rPr>
              <a:t>https://www.gov.uk/claim-gift-aid</a:t>
            </a:r>
            <a:r>
              <a:rPr kumimoji="0" lang="en-GB" sz="1600" i="0" u="none" strike="noStrike" kern="1200" cap="none" spc="0" normalizeH="0" baseline="0" noProof="0">
                <a:ln>
                  <a:noFill/>
                </a:ln>
                <a:solidFill>
                  <a:srgbClr val="2F336C"/>
                </a:solidFill>
                <a:effectLst/>
                <a:uLnTx/>
                <a:uFillTx/>
                <a:ea typeface="+mn-ea"/>
                <a:cs typeface="+mn-cs"/>
              </a:rPr>
              <a:t> </a:t>
            </a:r>
            <a:endParaRPr kumimoji="0" lang="en-GB" sz="2200" i="0" u="none" strike="noStrike" kern="1200" cap="none" spc="0" normalizeH="0" baseline="0" noProof="0">
              <a:ln>
                <a:noFill/>
              </a:ln>
              <a:solidFill>
                <a:srgbClr val="2F336C"/>
              </a:solidFill>
              <a:effectLst/>
              <a:uLnTx/>
              <a:uFillTx/>
              <a:ea typeface="+mn-ea"/>
              <a:cs typeface="+mn-cs"/>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26051" y="1541318"/>
            <a:ext cx="10552908" cy="508895"/>
          </a:xfrm>
          <a:prstGeom prst="rect">
            <a:avLst/>
          </a:prstGeom>
        </p:spPr>
        <p:txBody>
          <a:bodyPr vert="horz" lIns="0" tIns="0" rIns="0" bIns="0" rtlCol="0">
            <a:noAutofit/>
          </a:bodyPr>
          <a:lstStyle/>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i="0" u="none" strike="noStrike" kern="1200" cap="none" spc="0" normalizeH="0" baseline="0" noProof="0">
                <a:ln>
                  <a:noFill/>
                </a:ln>
                <a:effectLst/>
                <a:uLnTx/>
                <a:uFillTx/>
                <a:latin typeface="Sofia Pro Regular" panose="020B0000000000000000" pitchFamily="34" charset="0"/>
              </a:rPr>
              <a:t>As a charity, you can claim 25p for every £1 someone donates.</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9" name="Content Placeholder 6">
            <a:extLst>
              <a:ext uri="{FF2B5EF4-FFF2-40B4-BE49-F238E27FC236}">
                <a16:creationId xmlns:a16="http://schemas.microsoft.com/office/drawing/2014/main" id="{61AADD0E-7B61-1620-8C94-F87555AFB8C6}"/>
              </a:ext>
            </a:extLst>
          </p:cNvPr>
          <p:cNvSpPr txBox="1">
            <a:spLocks/>
          </p:cNvSpPr>
          <p:nvPr/>
        </p:nvSpPr>
        <p:spPr>
          <a:xfrm>
            <a:off x="739870" y="4048870"/>
            <a:ext cx="10552908" cy="2337763"/>
          </a:xfrm>
          <a:prstGeom prst="rect">
            <a:avLst/>
          </a:prstGeom>
        </p:spPr>
        <p:txBody>
          <a:bodyPr vert="horz" lIns="0" tIns="0" rIns="0" bIns="0" rtlCol="0">
            <a:normAutofit/>
          </a:bodyPr>
          <a:lst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ofia Pro Regular" panose="020B0000000000000000" pitchFamily="34" charset="0"/>
                <a:ea typeface="+mn-ea"/>
                <a:cs typeface="Poppins Light" pitchFamily="2" charset="77"/>
              </a:rPr>
              <a:t>There are rules on which donations you can claim Gift Aid on.</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ofia Pro Regular" panose="020B0000000000000000" pitchFamily="34" charset="0"/>
                <a:ea typeface="+mn-ea"/>
                <a:cs typeface="Poppins Light" pitchFamily="2" charset="77"/>
              </a:rPr>
              <a:t>You can claim for Gift Aid online – usually paid withing 5 weeks.</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ofia Pro Regular" panose="020B0000000000000000" pitchFamily="34" charset="0"/>
                <a:ea typeface="+mn-ea"/>
                <a:cs typeface="Poppins Light" pitchFamily="2" charset="77"/>
              </a:rPr>
              <a:t>You need a Gift Aid Declaration from the donor.</a:t>
            </a:r>
          </a:p>
        </p:txBody>
      </p:sp>
      <p:pic>
        <p:nvPicPr>
          <p:cNvPr id="10" name="Picture 9" descr="A picture containing text, clipart&#10;&#10;Description automatically generated">
            <a:extLst>
              <a:ext uri="{FF2B5EF4-FFF2-40B4-BE49-F238E27FC236}">
                <a16:creationId xmlns:a16="http://schemas.microsoft.com/office/drawing/2014/main" id="{3D2B1B96-0CBE-41A4-C4A5-C6A16D999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17" y="2033465"/>
            <a:ext cx="5763984" cy="1825259"/>
          </a:xfrm>
          <a:prstGeom prst="rect">
            <a:avLst/>
          </a:prstGeom>
        </p:spPr>
      </p:pic>
      <p:grpSp>
        <p:nvGrpSpPr>
          <p:cNvPr id="2" name="Group 1">
            <a:extLst>
              <a:ext uri="{FF2B5EF4-FFF2-40B4-BE49-F238E27FC236}">
                <a16:creationId xmlns:a16="http://schemas.microsoft.com/office/drawing/2014/main" id="{FAB52525-5FE5-32A9-03D7-03F7A25B1AE0}"/>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B33375C2-F65B-8BFA-A209-CBC07EA4D633}"/>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19540268-96DC-FD5A-DE44-C2CED23C0909}"/>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2D850D13-D503-E254-7FF9-898B958CA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611574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385455"/>
            <a:ext cx="10306816" cy="1056507"/>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200" i="0" u="none" strike="noStrike" kern="1200" cap="none" spc="0" normalizeH="0" baseline="0" noProof="0">
                <a:ln>
                  <a:noFill/>
                </a:ln>
                <a:solidFill>
                  <a:srgbClr val="2F336C"/>
                </a:solidFill>
                <a:effectLst/>
                <a:uLnTx/>
                <a:uFillTx/>
                <a:ea typeface="+mn-ea"/>
                <a:cs typeface="+mn-cs"/>
              </a:rPr>
              <a:t>Crowdfunding</a:t>
            </a:r>
            <a:r>
              <a:rPr kumimoji="0" lang="en-GB" sz="2800" i="0" u="none" strike="noStrike" kern="1200" cap="none" spc="0" normalizeH="0" baseline="0" noProof="0">
                <a:ln>
                  <a:noFill/>
                </a:ln>
                <a:solidFill>
                  <a:srgbClr val="861E62"/>
                </a:solidFill>
                <a:effectLst/>
                <a:uLnTx/>
                <a:uFillTx/>
                <a:ea typeface="+mn-ea"/>
                <a:cs typeface="+mn-cs"/>
              </a:rPr>
              <a:t> </a:t>
            </a:r>
            <a:r>
              <a:rPr kumimoji="0" lang="en-GB" sz="2800" i="0" u="none" strike="noStrike" kern="1200" cap="none" spc="0" normalizeH="0" baseline="0" noProof="0">
                <a:ln>
                  <a:noFill/>
                </a:ln>
                <a:solidFill>
                  <a:prstClr val="black">
                    <a:lumMod val="65000"/>
                    <a:lumOff val="35000"/>
                  </a:prstClr>
                </a:solidFill>
                <a:effectLst/>
                <a:uLnTx/>
                <a:uFillTx/>
                <a:ea typeface="+mn-ea"/>
                <a:cs typeface="+mn-cs"/>
              </a:rPr>
              <a:t>- </a:t>
            </a:r>
            <a:r>
              <a:rPr kumimoji="0" lang="en-GB" sz="1600" i="0" u="none" strike="noStrike" kern="1200" cap="none" spc="0" normalizeH="0" baseline="0" noProof="0">
                <a:ln>
                  <a:noFill/>
                </a:ln>
                <a:solidFill>
                  <a:srgbClr val="0070C0"/>
                </a:solidFill>
                <a:effectLst/>
                <a:uLnTx/>
                <a:uFillTx/>
                <a:ea typeface="+mn-ea"/>
                <a:cs typeface="+mn-cs"/>
                <a:hlinkClick r:id="rId3">
                  <a:extLst>
                    <a:ext uri="{A12FA001-AC4F-418D-AE19-62706E023703}">
                      <ahyp:hlinkClr xmlns:ahyp="http://schemas.microsoft.com/office/drawing/2018/hyperlinkcolor" val="tx"/>
                    </a:ext>
                  </a:extLst>
                </a:hlinkClick>
              </a:rPr>
              <a:t>https://www.sportengland.org/funds-and-campaigns/our-funds/active-together</a:t>
            </a:r>
            <a:r>
              <a:rPr kumimoji="0" lang="en-GB" sz="1600" i="0" u="none" strike="noStrike" kern="1200" cap="none" spc="0" normalizeH="0" baseline="0" noProof="0">
                <a:ln>
                  <a:noFill/>
                </a:ln>
                <a:solidFill>
                  <a:srgbClr val="0070C0"/>
                </a:solidFill>
                <a:effectLst/>
                <a:uLnTx/>
                <a:uFillTx/>
                <a:ea typeface="+mn-ea"/>
                <a:cs typeface="+mn-cs"/>
              </a:rPr>
              <a:t> </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97476" y="1618283"/>
            <a:ext cx="10449949" cy="4674737"/>
          </a:xfrm>
          <a:prstGeom prst="rect">
            <a:avLst/>
          </a:prstGeom>
        </p:spPr>
        <p:txBody>
          <a:bodyPr vert="horz" lIns="0" tIns="0" rIns="0" bIns="0" rtlCol="0">
            <a:normAutofit/>
          </a:bodyPr>
          <a:lstStyle/>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lang="en-US" sz="1400"/>
              <a:t>Up to £10,000 of match funding. </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lang="en-US" sz="1400"/>
              <a:t>Help </a:t>
            </a:r>
            <a:r>
              <a:rPr lang="en-US" sz="1400" err="1"/>
              <a:t>organisations</a:t>
            </a:r>
            <a:r>
              <a:rPr lang="en-US" sz="1400"/>
              <a:t> set up Crowdfunding campaigns to help with energy costs, cost of living or other local crisis like flooding.</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lang="en-US" sz="1400"/>
              <a:t>A fund about recovery, reinvention and building resilience.</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endParaRPr lang="en-US" sz="1400"/>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lang="en-US" sz="1400"/>
              <a:t>In addition to match funding, Sport England are supporting with:</a:t>
            </a:r>
          </a:p>
          <a:p>
            <a:pPr marL="1257277" lvl="1" indent="-342900" defTabSz="914400">
              <a:lnSpc>
                <a:spcPct val="100000"/>
              </a:lnSpc>
              <a:spcBef>
                <a:spcPct val="20000"/>
              </a:spcBef>
              <a:buClr>
                <a:srgbClr val="861E62"/>
              </a:buClr>
              <a:defRPr/>
            </a:pPr>
            <a:r>
              <a:rPr lang="en-US" sz="1400"/>
              <a:t>free 1-2-1 coaching by experts.</a:t>
            </a:r>
          </a:p>
          <a:p>
            <a:pPr marL="1257277" lvl="1" indent="-342900" defTabSz="914400">
              <a:lnSpc>
                <a:spcPct val="100000"/>
              </a:lnSpc>
              <a:spcBef>
                <a:spcPct val="20000"/>
              </a:spcBef>
              <a:buClr>
                <a:srgbClr val="861E62"/>
              </a:buClr>
              <a:defRPr/>
            </a:pPr>
            <a:r>
              <a:rPr lang="en-US" sz="1400"/>
              <a:t>advice and guidance on campaign improvements.</a:t>
            </a:r>
          </a:p>
          <a:p>
            <a:pPr marL="1257277" lvl="1" indent="-342900" defTabSz="914400">
              <a:lnSpc>
                <a:spcPct val="100000"/>
              </a:lnSpc>
              <a:spcBef>
                <a:spcPct val="20000"/>
              </a:spcBef>
              <a:buClr>
                <a:srgbClr val="861E62"/>
              </a:buClr>
              <a:defRPr/>
            </a:pPr>
            <a:r>
              <a:rPr lang="en-US" sz="1400"/>
              <a:t>access to free online courses.</a:t>
            </a:r>
          </a:p>
          <a:p>
            <a:pPr marL="1257277" lvl="1" indent="-342900" defTabSz="914400">
              <a:lnSpc>
                <a:spcPct val="100000"/>
              </a:lnSpc>
              <a:spcBef>
                <a:spcPct val="20000"/>
              </a:spcBef>
              <a:buClr>
                <a:srgbClr val="861E62"/>
              </a:buClr>
              <a:defRPr/>
            </a:pPr>
            <a:r>
              <a:rPr lang="en-US" sz="1400"/>
              <a:t>free 30-minute webinars, monthly.</a:t>
            </a:r>
          </a:p>
          <a:p>
            <a:pPr lvl="1" indent="0" defTabSz="914400">
              <a:lnSpc>
                <a:spcPct val="100000"/>
              </a:lnSpc>
              <a:spcBef>
                <a:spcPct val="20000"/>
              </a:spcBef>
              <a:buClr>
                <a:srgbClr val="861E62"/>
              </a:buClr>
              <a:buNone/>
              <a:defRPr/>
            </a:pPr>
            <a:endParaRPr lang="en-US" sz="1400"/>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r>
              <a:rPr lang="en-US" sz="1400"/>
              <a:t>A lot more benefits than the money – increased membership, sponsorship from local businesses, a greater sense of place in the community as well as new skills like social media, marketing and comms</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endParaRPr lang="en-US" sz="1400"/>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TextBox 3">
            <a:extLst>
              <a:ext uri="{FF2B5EF4-FFF2-40B4-BE49-F238E27FC236}">
                <a16:creationId xmlns:a16="http://schemas.microsoft.com/office/drawing/2014/main" id="{A6101FC0-485D-6F69-AA7C-36C05F700BA8}"/>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CE904A72-3074-4718-3576-CE5220DB5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nvGrpSpPr>
          <p:cNvPr id="6" name="Group 5">
            <a:extLst>
              <a:ext uri="{FF2B5EF4-FFF2-40B4-BE49-F238E27FC236}">
                <a16:creationId xmlns:a16="http://schemas.microsoft.com/office/drawing/2014/main" id="{573DF50D-4861-ED51-90A5-3DC49BE937E0}"/>
              </a:ext>
            </a:extLst>
          </p:cNvPr>
          <p:cNvGrpSpPr/>
          <p:nvPr/>
        </p:nvGrpSpPr>
        <p:grpSpPr>
          <a:xfrm>
            <a:off x="0" y="5784067"/>
            <a:ext cx="12192000" cy="1073933"/>
            <a:chOff x="0" y="5784067"/>
            <a:chExt cx="12192000" cy="1073933"/>
          </a:xfrm>
        </p:grpSpPr>
        <p:pic>
          <p:nvPicPr>
            <p:cNvPr id="8" name="Picture 7">
              <a:extLst>
                <a:ext uri="{FF2B5EF4-FFF2-40B4-BE49-F238E27FC236}">
                  <a16:creationId xmlns:a16="http://schemas.microsoft.com/office/drawing/2014/main" id="{6228C985-1512-C0DF-916B-2ADE32B0D507}"/>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9" name="TextBox 8">
              <a:extLst>
                <a:ext uri="{FF2B5EF4-FFF2-40B4-BE49-F238E27FC236}">
                  <a16:creationId xmlns:a16="http://schemas.microsoft.com/office/drawing/2014/main" id="{71BCEDD3-ABD6-87DF-7504-C108D2E85BB7}"/>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0" name="Picture 9" descr="A white and black logo&#10;&#10;Description automatically generated">
              <a:extLst>
                <a:ext uri="{FF2B5EF4-FFF2-40B4-BE49-F238E27FC236}">
                  <a16:creationId xmlns:a16="http://schemas.microsoft.com/office/drawing/2014/main" id="{14F6D9DB-8A7D-6CB2-B3DB-1BAA21FAA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028470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87005" y="517365"/>
            <a:ext cx="9457095" cy="688208"/>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200" i="0" u="none" strike="noStrike" kern="1200" cap="none" spc="0" normalizeH="0" baseline="0" noProof="0">
                <a:ln>
                  <a:noFill/>
                </a:ln>
                <a:solidFill>
                  <a:srgbClr val="2F336C"/>
                </a:solidFill>
                <a:effectLst/>
                <a:uLnTx/>
                <a:uFillTx/>
                <a:ea typeface="+mn-ea"/>
                <a:cs typeface="+mn-cs"/>
              </a:rPr>
              <a:t>Crowdfunding – Some relevant examples</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01055" y="1903524"/>
            <a:ext cx="10449949" cy="4674737"/>
          </a:xfrm>
          <a:prstGeom prst="rect">
            <a:avLst/>
          </a:prstGeom>
        </p:spPr>
        <p:txBody>
          <a:bodyPr vert="horz" lIns="0" tIns="0" rIns="0" bIns="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GB" sz="1400" b="0" i="0" u="none" strike="noStrike" kern="1200" cap="none" spc="0" normalizeH="0" baseline="0" noProof="0">
                <a:ln>
                  <a:noFill/>
                </a:ln>
                <a:effectLst/>
                <a:uLnTx/>
                <a:uFillTx/>
                <a:latin typeface="Sofia Pro Regular" panose="020B0000000000000000" pitchFamily="34" charset="0"/>
              </a:rPr>
              <a:t>Kidsgrove Sport Centre Community Group - </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hlinkClick r:id="rId3">
                  <a:extLst>
                    <a:ext uri="{A12FA001-AC4F-418D-AE19-62706E023703}">
                      <ahyp:hlinkClr xmlns:ahyp="http://schemas.microsoft.com/office/drawing/2018/hyperlinkcolor" val="tx"/>
                    </a:ext>
                  </a:extLst>
                </a:hlinkClick>
              </a:rPr>
              <a:t>https://www.crowdfunder.co.uk/p/kidsgrove</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rPr>
              <a:t> </a:t>
            </a: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endParaRPr lang="en-GB" sz="1400">
              <a:solidFill>
                <a:sysClr val="windowText" lastClr="000000">
                  <a:lumMod val="65000"/>
                  <a:lumOff val="35000"/>
                </a:sysClr>
              </a:solidFill>
              <a:latin typeface="Sofia Pro Regular" panose="020B0000000000000000" pitchFamily="34" charset="0"/>
            </a:endParaRP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GB" sz="1400">
                <a:latin typeface="Sofia Pro Regular" panose="020B0000000000000000" pitchFamily="34" charset="0"/>
              </a:rPr>
              <a:t>Faversham Pools locker project -</a:t>
            </a:r>
            <a:r>
              <a:rPr lang="en-GB" sz="1400">
                <a:solidFill>
                  <a:sysClr val="windowText" lastClr="000000">
                    <a:lumMod val="65000"/>
                    <a:lumOff val="35000"/>
                  </a:sysClr>
                </a:solidFill>
                <a:latin typeface="Sofia Pro Regular" panose="020B0000000000000000" pitchFamily="34" charset="0"/>
              </a:rPr>
              <a:t> </a:t>
            </a:r>
            <a:r>
              <a:rPr lang="en-GB" sz="1400">
                <a:solidFill>
                  <a:srgbClr val="0070C0"/>
                </a:solidFill>
                <a:latin typeface="Sofia Pro Regular" panose="020B0000000000000000" pitchFamily="34" charset="0"/>
                <a:hlinkClick r:id="rId4">
                  <a:extLst>
                    <a:ext uri="{A12FA001-AC4F-418D-AE19-62706E023703}">
                      <ahyp:hlinkClr xmlns:ahyp="http://schemas.microsoft.com/office/drawing/2018/hyperlinkcolor" val="tx"/>
                    </a:ext>
                  </a:extLst>
                </a:hlinkClick>
              </a:rPr>
              <a:t>https://www.crowdfunder.co.uk/p/locker-rewards</a:t>
            </a:r>
            <a:r>
              <a:rPr lang="en-GB" sz="1400">
                <a:solidFill>
                  <a:srgbClr val="0070C0"/>
                </a:solidFill>
                <a:latin typeface="Sofia Pro Regular" panose="020B0000000000000000" pitchFamily="34" charset="0"/>
              </a:rPr>
              <a:t> </a:t>
            </a: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endParaRPr kumimoji="0" lang="en-GB" sz="1400" b="0" i="0" u="none" strike="noStrike" kern="1200" cap="none" spc="0" normalizeH="0" baseline="0" noProof="0">
              <a:ln>
                <a:noFill/>
              </a:ln>
              <a:solidFill>
                <a:sysClr val="windowText" lastClr="000000">
                  <a:lumMod val="65000"/>
                  <a:lumOff val="35000"/>
                </a:sysClr>
              </a:solidFill>
              <a:effectLst/>
              <a:uLnTx/>
              <a:uFillTx/>
              <a:latin typeface="Sofia Pro Regular" panose="020B0000000000000000" pitchFamily="34" charset="0"/>
            </a:endParaRP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GB" sz="1400" b="0" i="0" u="none" strike="noStrike" kern="1200" cap="none" spc="0" normalizeH="0" baseline="0" noProof="0">
                <a:ln>
                  <a:noFill/>
                </a:ln>
                <a:effectLst/>
                <a:uLnTx/>
                <a:uFillTx/>
                <a:latin typeface="Sofia Pro Regular" panose="020B0000000000000000" pitchFamily="34" charset="0"/>
              </a:rPr>
              <a:t>Grove Vale Primary School Swimming Pool - </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hlinkClick r:id="rId5">
                  <a:extLst>
                    <a:ext uri="{A12FA001-AC4F-418D-AE19-62706E023703}">
                      <ahyp:hlinkClr xmlns:ahyp="http://schemas.microsoft.com/office/drawing/2018/hyperlinkcolor" val="tx"/>
                    </a:ext>
                  </a:extLst>
                </a:hlinkClick>
              </a:rPr>
              <a:t>https://www.crowdfunder.co.uk/p/save-our-swimming</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rPr>
              <a:t> </a:t>
            </a: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endParaRPr lang="en-GB" sz="1400">
              <a:solidFill>
                <a:sysClr val="windowText" lastClr="000000">
                  <a:lumMod val="65000"/>
                  <a:lumOff val="35000"/>
                </a:sysClr>
              </a:solidFill>
              <a:latin typeface="Sofia Pro Regular" panose="020B0000000000000000" pitchFamily="34" charset="0"/>
            </a:endParaRP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GB" sz="1400">
                <a:latin typeface="Sofia Pro Regular" panose="020B0000000000000000" pitchFamily="34" charset="0"/>
              </a:rPr>
              <a:t>Frome Community Bike Project </a:t>
            </a:r>
            <a:r>
              <a:rPr lang="en-GB" sz="1400">
                <a:solidFill>
                  <a:sysClr val="windowText" lastClr="000000">
                    <a:lumMod val="65000"/>
                    <a:lumOff val="35000"/>
                  </a:sysClr>
                </a:solidFill>
                <a:latin typeface="Sofia Pro Regular" panose="020B0000000000000000" pitchFamily="34" charset="0"/>
              </a:rPr>
              <a:t>- </a:t>
            </a:r>
            <a:r>
              <a:rPr lang="en-GB" sz="1400">
                <a:solidFill>
                  <a:srgbClr val="0070C0"/>
                </a:solidFill>
                <a:latin typeface="Sofia Pro Regular" panose="020B0000000000000000" pitchFamily="34" charset="0"/>
                <a:hlinkClick r:id="rId6">
                  <a:extLst>
                    <a:ext uri="{A12FA001-AC4F-418D-AE19-62706E023703}">
                      <ahyp:hlinkClr xmlns:ahyp="http://schemas.microsoft.com/office/drawing/2018/hyperlinkcolor" val="tx"/>
                    </a:ext>
                  </a:extLst>
                </a:hlinkClick>
              </a:rPr>
              <a:t>https://www.crowdfunder.co.uk/p/fcbp</a:t>
            </a:r>
            <a:r>
              <a:rPr lang="en-GB" sz="1400">
                <a:solidFill>
                  <a:srgbClr val="0070C0"/>
                </a:solidFill>
                <a:latin typeface="Sofia Pro Regular" panose="020B0000000000000000" pitchFamily="34" charset="0"/>
              </a:rPr>
              <a:t> </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rPr>
              <a:t> </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endParaRPr lang="en-US" sz="1400">
              <a:latin typeface="Sofia Pro Regular" panose="020B0000000000000000" pitchFamily="34" charset="0"/>
            </a:endParaRPr>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4" name="Group 3">
            <a:extLst>
              <a:ext uri="{FF2B5EF4-FFF2-40B4-BE49-F238E27FC236}">
                <a16:creationId xmlns:a16="http://schemas.microsoft.com/office/drawing/2014/main" id="{323819A6-F20E-2BA2-09A6-30BBF013ED22}"/>
              </a:ext>
            </a:extLst>
          </p:cNvPr>
          <p:cNvGrpSpPr/>
          <p:nvPr/>
        </p:nvGrpSpPr>
        <p:grpSpPr>
          <a:xfrm>
            <a:off x="0" y="5784067"/>
            <a:ext cx="12192000" cy="1073933"/>
            <a:chOff x="0" y="5784067"/>
            <a:chExt cx="12192000" cy="1073933"/>
          </a:xfrm>
        </p:grpSpPr>
        <p:pic>
          <p:nvPicPr>
            <p:cNvPr id="5" name="Picture 4">
              <a:extLst>
                <a:ext uri="{FF2B5EF4-FFF2-40B4-BE49-F238E27FC236}">
                  <a16:creationId xmlns:a16="http://schemas.microsoft.com/office/drawing/2014/main" id="{C2FFA56A-F68D-CFF1-9278-485C838FA6BB}"/>
                </a:ext>
              </a:extLst>
            </p:cNvPr>
            <p:cNvPicPr>
              <a:picLocks noChangeAspect="1"/>
            </p:cNvPicPr>
            <p:nvPr/>
          </p:nvPicPr>
          <p:blipFill rotWithShape="1">
            <a:blip r:embed="rId8">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07E5E88E-F960-54CE-F332-7232BE89CCF3}"/>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8" name="Picture 7" descr="A white and black logo&#10;&#10;Description automatically generated">
              <a:extLst>
                <a:ext uri="{FF2B5EF4-FFF2-40B4-BE49-F238E27FC236}">
                  <a16:creationId xmlns:a16="http://schemas.microsoft.com/office/drawing/2014/main" id="{BB05C3D0-3455-61D3-84FE-241B02972C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993193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Graphical user interface, application, website&#10;&#10;Description automatically generated">
            <a:extLst>
              <a:ext uri="{FF2B5EF4-FFF2-40B4-BE49-F238E27FC236}">
                <a16:creationId xmlns:a16="http://schemas.microsoft.com/office/drawing/2014/main" id="{71761EE6-C24C-D57D-D909-FE6449243E3F}"/>
              </a:ext>
            </a:extLst>
          </p:cNvPr>
          <p:cNvPicPr>
            <a:picLocks noChangeAspect="1"/>
          </p:cNvPicPr>
          <p:nvPr/>
        </p:nvPicPr>
        <p:blipFill rotWithShape="1">
          <a:blip r:embed="rId3">
            <a:extLst>
              <a:ext uri="{28A0092B-C50C-407E-A947-70E740481C1C}">
                <a14:useLocalDpi xmlns:a14="http://schemas.microsoft.com/office/drawing/2010/main" val="0"/>
              </a:ext>
            </a:extLst>
          </a:blip>
          <a:srcRect l="5625" t="5000" r="7500" b="9629"/>
          <a:stretch/>
        </p:blipFill>
        <p:spPr>
          <a:xfrm>
            <a:off x="1925110" y="958363"/>
            <a:ext cx="8438089" cy="4664220"/>
          </a:xfrm>
          <a:prstGeom prst="rect">
            <a:avLst/>
          </a:prstGeom>
        </p:spPr>
      </p:pic>
      <p:pic>
        <p:nvPicPr>
          <p:cNvPr id="12" name="Picture 11" descr="A black square with orange border&#10;&#10;Description automatically generated">
            <a:extLst>
              <a:ext uri="{FF2B5EF4-FFF2-40B4-BE49-F238E27FC236}">
                <a16:creationId xmlns:a16="http://schemas.microsoft.com/office/drawing/2014/main" id="{39E6364C-9DD5-95A9-EEE3-8C237FAD6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475" y="354736"/>
            <a:ext cx="9925050" cy="5539809"/>
          </a:xfrm>
          <a:prstGeom prst="rect">
            <a:avLst/>
          </a:prstGeom>
        </p:spPr>
      </p:pic>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19787" y="399133"/>
            <a:ext cx="926164" cy="244771"/>
          </a:xfrm>
          <a:prstGeom prst="rect">
            <a:avLst/>
          </a:prstGeom>
        </p:spPr>
      </p:pic>
      <p:grpSp>
        <p:nvGrpSpPr>
          <p:cNvPr id="3" name="Group 2">
            <a:extLst>
              <a:ext uri="{FF2B5EF4-FFF2-40B4-BE49-F238E27FC236}">
                <a16:creationId xmlns:a16="http://schemas.microsoft.com/office/drawing/2014/main" id="{D17FC801-F441-1247-7C12-D0E70DE6E623}"/>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9E69DC66-D54F-14EA-E5A6-D6E117162F13}"/>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49EFF91E-D096-9003-6063-8C3C2F5E2B6B}"/>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99AB59D8-E9FE-6F69-CCFF-4D8E77B3C3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704670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square with orange border&#10;&#10;Description automatically generated">
            <a:extLst>
              <a:ext uri="{FF2B5EF4-FFF2-40B4-BE49-F238E27FC236}">
                <a16:creationId xmlns:a16="http://schemas.microsoft.com/office/drawing/2014/main" id="{4DF58742-EE94-83AD-D51C-BF7D66E85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77" y="1058047"/>
            <a:ext cx="2584755" cy="2584755"/>
          </a:xfrm>
          <a:prstGeom prst="rect">
            <a:avLst/>
          </a:prstGeom>
        </p:spPr>
      </p:pic>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6905" y="859383"/>
            <a:ext cx="4664537" cy="4764580"/>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3200">
                <a:solidFill>
                  <a:schemeClr val="accent6"/>
                </a:solidFill>
              </a:rPr>
              <a:t>A little about 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806328" y="3878910"/>
            <a:ext cx="3292309" cy="1498921"/>
          </a:xfrm>
          <a:prstGeom prst="rect">
            <a:avLst/>
          </a:prstGeom>
        </p:spPr>
        <p:txBody>
          <a:bodyPr vert="horz" lIns="0" tIns="0" rIns="0" bIns="0" rtlCol="0" anchor="t">
            <a:normAutofit/>
          </a:bodyPr>
          <a:lstStyle/>
          <a:p>
            <a:r>
              <a:rPr lang="en-GB">
                <a:latin typeface="Sofia Pro Light"/>
                <a:cs typeface="Poppins Light"/>
              </a:rPr>
              <a:t>- Insert name</a:t>
            </a:r>
          </a:p>
          <a:p>
            <a:r>
              <a:rPr lang="en-GB">
                <a:latin typeface="Sofia Pro Light"/>
                <a:cs typeface="Poppins Light"/>
              </a:rPr>
              <a:t>- Insert Experience</a:t>
            </a:r>
          </a:p>
          <a:p>
            <a:r>
              <a:rPr lang="en-GB">
                <a:latin typeface="Sofia Pro Light"/>
                <a:cs typeface="Poppins Light"/>
              </a:rPr>
              <a:t>- My favourite … </a:t>
            </a:r>
            <a:endParaRPr lang="en-GB"/>
          </a:p>
        </p:txBody>
      </p:sp>
      <p:sp>
        <p:nvSpPr>
          <p:cNvPr id="13" name="TextBox 12">
            <a:extLst>
              <a:ext uri="{FF2B5EF4-FFF2-40B4-BE49-F238E27FC236}">
                <a16:creationId xmlns:a16="http://schemas.microsoft.com/office/drawing/2014/main" id="{DBD52859-566A-154D-8464-576051942917}"/>
              </a:ext>
            </a:extLst>
          </p:cNvPr>
          <p:cNvSpPr txBox="1"/>
          <p:nvPr/>
        </p:nvSpPr>
        <p:spPr>
          <a:xfrm>
            <a:off x="5847847" y="1159379"/>
            <a:ext cx="4847767" cy="995209"/>
          </a:xfrm>
          <a:prstGeom prst="rect">
            <a:avLst/>
          </a:prstGeom>
          <a:noFill/>
        </p:spPr>
        <p:txBody>
          <a:bodyPr wrap="square" rtlCol="0">
            <a:spAutoFit/>
          </a:bodyPr>
          <a:lstStyle/>
          <a:p>
            <a:pPr defTabSz="609585"/>
            <a:r>
              <a:rPr lang="en-US" sz="5867">
                <a:solidFill>
                  <a:srgbClr val="FFFFFF"/>
                </a:solidFill>
                <a:latin typeface="Sofia Pro Regular" panose="020B0000000000000000" pitchFamily="34" charset="0"/>
                <a:cs typeface="Poppins" panose="02000000000000000000" pitchFamily="2" charset="77"/>
              </a:rPr>
              <a:t>… and you!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959917" y="407040"/>
            <a:ext cx="926164" cy="244771"/>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6010335" y="2552225"/>
            <a:ext cx="4147583" cy="3365473"/>
          </a:xfrm>
          <a:prstGeom prst="rect">
            <a:avLst/>
          </a:prstGeom>
          <a:noFill/>
        </p:spPr>
        <p:txBody>
          <a:bodyPr wrap="square" lIns="121920" tIns="60960" rIns="121920" bIns="60960" anchor="t">
            <a:spAutoFit/>
          </a:bodyPr>
          <a:lstStyle/>
          <a:p>
            <a:pPr defTabSz="609585">
              <a:spcAft>
                <a:spcPts val="2400"/>
              </a:spcAft>
            </a:pPr>
            <a:r>
              <a:rPr lang="en-US" sz="1867">
                <a:solidFill>
                  <a:srgbClr val="FFFFFF"/>
                </a:solidFill>
                <a:latin typeface="Sofia Pro Regular" panose="020B0000000000000000" pitchFamily="34" charset="0"/>
                <a:cs typeface="Poppins" panose="02000000000000000000" pitchFamily="2" charset="77"/>
              </a:rPr>
              <a:t>Add some info about you in the chat box:</a:t>
            </a:r>
          </a:p>
          <a:p>
            <a:pPr defTabSz="609585">
              <a:spcAft>
                <a:spcPts val="2400"/>
              </a:spcAft>
            </a:pPr>
            <a:r>
              <a:rPr lang="en-US" sz="1867">
                <a:solidFill>
                  <a:srgbClr val="FFFFFF"/>
                </a:solidFill>
                <a:latin typeface="Sofia Pro Regular" panose="020B0000000000000000" pitchFamily="34" charset="0"/>
                <a:cs typeface="Poppins" panose="02000000000000000000" pitchFamily="2" charset="77"/>
              </a:rPr>
              <a:t>- Your Club/</a:t>
            </a:r>
            <a:r>
              <a:rPr lang="en-US" sz="1867" err="1">
                <a:solidFill>
                  <a:srgbClr val="FFFFFF"/>
                </a:solidFill>
                <a:latin typeface="Sofia Pro Regular" panose="020B0000000000000000" pitchFamily="34" charset="0"/>
                <a:cs typeface="Poppins" panose="02000000000000000000" pitchFamily="2" charset="77"/>
              </a:rPr>
              <a:t>Organisation</a:t>
            </a:r>
            <a:r>
              <a:rPr lang="en-US" sz="1867">
                <a:solidFill>
                  <a:srgbClr val="FFFFFF"/>
                </a:solidFill>
                <a:latin typeface="Sofia Pro Regular" panose="020B0000000000000000" pitchFamily="34" charset="0"/>
                <a:cs typeface="Poppins" panose="02000000000000000000" pitchFamily="2" charset="77"/>
              </a:rPr>
              <a:t> Name</a:t>
            </a:r>
          </a:p>
          <a:p>
            <a:pPr defTabSz="609585">
              <a:spcAft>
                <a:spcPts val="2400"/>
              </a:spcAft>
            </a:pPr>
            <a:r>
              <a:rPr lang="en-US" sz="1867">
                <a:solidFill>
                  <a:srgbClr val="FFFFFF"/>
                </a:solidFill>
                <a:latin typeface="Sofia Pro Regular" panose="020B0000000000000000" pitchFamily="34" charset="0"/>
                <a:cs typeface="Poppins" panose="02000000000000000000" pitchFamily="2" charset="77"/>
              </a:rPr>
              <a:t>- Where you are based</a:t>
            </a:r>
          </a:p>
          <a:p>
            <a:pPr defTabSz="609585">
              <a:spcAft>
                <a:spcPts val="2400"/>
              </a:spcAft>
            </a:pPr>
            <a:r>
              <a:rPr lang="en-US" sz="1867">
                <a:solidFill>
                  <a:srgbClr val="FFFFFF"/>
                </a:solidFill>
                <a:latin typeface="Sofia Pro Regular"/>
                <a:cs typeface="Poppins"/>
              </a:rPr>
              <a:t>- What you would like to gain from this workshop?</a:t>
            </a:r>
          </a:p>
          <a:p>
            <a:pPr algn="r" defTabSz="609585"/>
            <a:endParaRPr lang="en-US" sz="1867">
              <a:solidFill>
                <a:srgbClr val="FFFFFF"/>
              </a:solidFill>
              <a:latin typeface="Sofia Pro Regular" panose="020B0000000000000000" pitchFamily="34" charset="0"/>
              <a:cs typeface="Poppins" panose="02000000000000000000" pitchFamily="2" charset="77"/>
            </a:endParaRPr>
          </a:p>
        </p:txBody>
      </p:sp>
      <p:sp>
        <p:nvSpPr>
          <p:cNvPr id="16" name="Oval 15">
            <a:extLst>
              <a:ext uri="{FF2B5EF4-FFF2-40B4-BE49-F238E27FC236}">
                <a16:creationId xmlns:a16="http://schemas.microsoft.com/office/drawing/2014/main" id="{51FAF4E7-63F0-FF2A-E626-FB68FC039F02}"/>
              </a:ext>
            </a:extLst>
          </p:cNvPr>
          <p:cNvSpPr/>
          <p:nvPr/>
        </p:nvSpPr>
        <p:spPr>
          <a:xfrm>
            <a:off x="2433344" y="1058048"/>
            <a:ext cx="477624" cy="45839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7" name="Content Placeholder 6">
            <a:extLst>
              <a:ext uri="{FF2B5EF4-FFF2-40B4-BE49-F238E27FC236}">
                <a16:creationId xmlns:a16="http://schemas.microsoft.com/office/drawing/2014/main" id="{359EEBA1-C146-0488-0A10-7074BD02AFE4}"/>
              </a:ext>
            </a:extLst>
          </p:cNvPr>
          <p:cNvSpPr txBox="1">
            <a:spLocks/>
          </p:cNvSpPr>
          <p:nvPr/>
        </p:nvSpPr>
        <p:spPr>
          <a:xfrm>
            <a:off x="1421645" y="2232530"/>
            <a:ext cx="1291620" cy="599089"/>
          </a:xfrm>
          <a:prstGeom prst="rect">
            <a:avLst/>
          </a:prstGeom>
        </p:spPr>
        <p:txBody>
          <a:bodyPr vert="horz" lIns="0" tIns="0" rIns="0" bIns="0" rtlCol="0">
            <a:normAutofit fontScale="77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ts val="2507"/>
              </a:lnSpc>
              <a:spcBef>
                <a:spcPts val="1000"/>
              </a:spcBef>
            </a:pPr>
            <a:r>
              <a:rPr lang="en-GB" sz="1867">
                <a:solidFill>
                  <a:srgbClr val="000000"/>
                </a:solidFill>
              </a:rPr>
              <a:t>Add Tutor Picture</a:t>
            </a:r>
          </a:p>
        </p:txBody>
      </p:sp>
      <p:pic>
        <p:nvPicPr>
          <p:cNvPr id="4" name="Picture 3">
            <a:extLst>
              <a:ext uri="{FF2B5EF4-FFF2-40B4-BE49-F238E27FC236}">
                <a16:creationId xmlns:a16="http://schemas.microsoft.com/office/drawing/2014/main" id="{708BFACF-4878-1DAF-53B6-493926EAF60A}"/>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2C874974-2518-9861-B6EA-3CF34CABC345}"/>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87B4FCBA-8D96-661E-15AE-2FCEC8E00A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1292554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703B564E-9C58-0B65-4EF3-59B26FCDDA09}"/>
              </a:ext>
            </a:extLst>
          </p:cNvPr>
          <p:cNvPicPr>
            <a:picLocks noChangeAspect="1"/>
          </p:cNvPicPr>
          <p:nvPr/>
        </p:nvPicPr>
        <p:blipFill rotWithShape="1">
          <a:blip r:embed="rId3">
            <a:extLst>
              <a:ext uri="{28A0092B-C50C-407E-A947-70E740481C1C}">
                <a14:useLocalDpi xmlns:a14="http://schemas.microsoft.com/office/drawing/2010/main" val="0"/>
              </a:ext>
            </a:extLst>
          </a:blip>
          <a:srcRect l="5833" t="5185" r="8125" b="5556"/>
          <a:stretch/>
        </p:blipFill>
        <p:spPr>
          <a:xfrm>
            <a:off x="2089178" y="716395"/>
            <a:ext cx="8071122" cy="4709783"/>
          </a:xfrm>
          <a:prstGeom prst="rect">
            <a:avLst/>
          </a:prstGeom>
        </p:spPr>
      </p:pic>
      <p:pic>
        <p:nvPicPr>
          <p:cNvPr id="10" name="Picture 9">
            <a:extLst>
              <a:ext uri="{FF2B5EF4-FFF2-40B4-BE49-F238E27FC236}">
                <a16:creationId xmlns:a16="http://schemas.microsoft.com/office/drawing/2014/main" id="{D4E64AB0-4132-C5FC-6CBE-F47A511EF1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0728" y="90233"/>
            <a:ext cx="9510543" cy="5684309"/>
          </a:xfrm>
          <a:prstGeom prst="rect">
            <a:avLst/>
          </a:prstGeom>
        </p:spPr>
      </p:pic>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4" name="Group 3">
            <a:extLst>
              <a:ext uri="{FF2B5EF4-FFF2-40B4-BE49-F238E27FC236}">
                <a16:creationId xmlns:a16="http://schemas.microsoft.com/office/drawing/2014/main" id="{2D991075-89DE-D083-212C-8F4AA6AF1FFD}"/>
              </a:ext>
            </a:extLst>
          </p:cNvPr>
          <p:cNvGrpSpPr/>
          <p:nvPr/>
        </p:nvGrpSpPr>
        <p:grpSpPr>
          <a:xfrm>
            <a:off x="0" y="5784067"/>
            <a:ext cx="12192000" cy="1073933"/>
            <a:chOff x="0" y="5784067"/>
            <a:chExt cx="12192000" cy="1073933"/>
          </a:xfrm>
        </p:grpSpPr>
        <p:pic>
          <p:nvPicPr>
            <p:cNvPr id="5" name="Picture 4">
              <a:extLst>
                <a:ext uri="{FF2B5EF4-FFF2-40B4-BE49-F238E27FC236}">
                  <a16:creationId xmlns:a16="http://schemas.microsoft.com/office/drawing/2014/main" id="{9C91B89C-1B60-0149-C670-3AF26E34E37F}"/>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90A37C21-ED84-8BE7-B649-C390BE437B32}"/>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7" name="Picture 6" descr="A white and black logo&#10;&#10;Description automatically generated">
              <a:extLst>
                <a:ext uri="{FF2B5EF4-FFF2-40B4-BE49-F238E27FC236}">
                  <a16:creationId xmlns:a16="http://schemas.microsoft.com/office/drawing/2014/main" id="{1FBF7175-C6D0-1FC0-AD68-300231A8C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24803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87005" y="517365"/>
            <a:ext cx="9457095" cy="688208"/>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i="0" u="none" strike="noStrike" kern="1200" cap="none" spc="0" normalizeH="0" baseline="0" noProof="0">
                <a:ln>
                  <a:noFill/>
                </a:ln>
                <a:solidFill>
                  <a:srgbClr val="2F336C"/>
                </a:solidFill>
                <a:effectLst/>
                <a:uLnTx/>
                <a:uFillTx/>
                <a:ea typeface="+mn-ea"/>
                <a:cs typeface="+mn-cs"/>
              </a:rPr>
              <a:t>Crowdfunding – What to do next?</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24451" y="1525270"/>
            <a:ext cx="10449949" cy="4674737"/>
          </a:xfrm>
          <a:prstGeom prst="rect">
            <a:avLst/>
          </a:prstGeom>
        </p:spPr>
        <p:txBody>
          <a:bodyPr vert="horz" lIns="0" tIns="0" rIns="0" bIns="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400" b="0" i="0" u="none" strike="noStrike" kern="1200" cap="none" spc="0" normalizeH="0" baseline="0" noProof="0">
                <a:ln>
                  <a:noFill/>
                </a:ln>
                <a:effectLst/>
                <a:uLnTx/>
                <a:uFillTx/>
                <a:latin typeface="Sofia Pro Regular" panose="020B0000000000000000" pitchFamily="34" charset="0"/>
              </a:rPr>
              <a:t>Sign up to one of Sport England’s Crowdfunder webinars to find out more.</a:t>
            </a:r>
            <a:r>
              <a:rPr lang="en-GB" sz="1400">
                <a:latin typeface="Sofia Pro Regular" panose="020B0000000000000000" pitchFamily="34" charset="0"/>
              </a:rPr>
              <a:t> They run one every month with examples from organisations who have successfully used Crowdfunder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GB" sz="1400">
              <a:latin typeface="Sofia Pro Regular" panose="020B0000000000000000"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1400">
                <a:latin typeface="Sofia Pro Regular" panose="020B0000000000000000" pitchFamily="34" charset="0"/>
              </a:rPr>
              <a:t>Wednesday April 19</a:t>
            </a:r>
            <a:r>
              <a:rPr lang="en-GB" sz="1400" baseline="30000">
                <a:latin typeface="Sofia Pro Regular" panose="020B0000000000000000" pitchFamily="34" charset="0"/>
              </a:rPr>
              <a:t>th</a:t>
            </a:r>
            <a:r>
              <a:rPr lang="en-GB" sz="1400">
                <a:latin typeface="Sofia Pro Regular" panose="020B0000000000000000" pitchFamily="34" charset="0"/>
              </a:rPr>
              <a:t> 12-1pm – Sign up here </a:t>
            </a:r>
            <a:r>
              <a:rPr lang="en-GB" sz="1400">
                <a:solidFill>
                  <a:srgbClr val="0070C0"/>
                </a:solidFill>
                <a:latin typeface="Sofia Pro Regular" panose="020B0000000000000000" pitchFamily="34" charset="0"/>
                <a:hlinkClick r:id="rId3">
                  <a:extLst>
                    <a:ext uri="{A12FA001-AC4F-418D-AE19-62706E023703}">
                      <ahyp:hlinkClr xmlns:ahyp="http://schemas.microsoft.com/office/drawing/2018/hyperlinkcolor" val="tx"/>
                    </a:ext>
                  </a:extLst>
                </a:hlinkClick>
              </a:rPr>
              <a:t>https://www.eventbrite.co.uk/e/crowdfunder-sports-introduction-to-crowdfunding-tickets-526446444487?aff=SEEmail</a:t>
            </a:r>
            <a:r>
              <a:rPr lang="en-GB" sz="1400">
                <a:solidFill>
                  <a:srgbClr val="0070C0"/>
                </a:solidFill>
                <a:latin typeface="Sofia Pro Regular" panose="020B0000000000000000"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effectLst/>
              <a:uLnTx/>
              <a:uFillTx/>
              <a:latin typeface="Sofia Pro Regular" panose="020B0000000000000000"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400" b="0" i="0" u="none" strike="noStrike" kern="1200" cap="none" spc="0" normalizeH="0" baseline="0" noProof="0">
                <a:ln>
                  <a:noFill/>
                </a:ln>
                <a:effectLst/>
                <a:uLnTx/>
                <a:uFillTx/>
                <a:latin typeface="Sofia Pro Regular" panose="020B0000000000000000" pitchFamily="34" charset="0"/>
              </a:rPr>
              <a:t>Thursday May 18</a:t>
            </a:r>
            <a:r>
              <a:rPr kumimoji="0" lang="en-GB" sz="1400" b="0" i="0" u="none" strike="noStrike" kern="1200" cap="none" spc="0" normalizeH="0" baseline="30000" noProof="0">
                <a:ln>
                  <a:noFill/>
                </a:ln>
                <a:effectLst/>
                <a:uLnTx/>
                <a:uFillTx/>
                <a:latin typeface="Sofia Pro Regular" panose="020B0000000000000000" pitchFamily="34" charset="0"/>
              </a:rPr>
              <a:t>th</a:t>
            </a:r>
            <a:r>
              <a:rPr kumimoji="0" lang="en-GB" sz="1400" b="0" i="0" u="none" strike="noStrike" kern="1200" cap="none" spc="0" normalizeH="0" baseline="0" noProof="0">
                <a:ln>
                  <a:noFill/>
                </a:ln>
                <a:effectLst/>
                <a:uLnTx/>
                <a:uFillTx/>
                <a:latin typeface="Sofia Pro Regular" panose="020B0000000000000000" pitchFamily="34" charset="0"/>
              </a:rPr>
              <a:t> 12-1pm – sign up here </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hlinkClick r:id="rId4">
                  <a:extLst>
                    <a:ext uri="{A12FA001-AC4F-418D-AE19-62706E023703}">
                      <ahyp:hlinkClr xmlns:ahyp="http://schemas.microsoft.com/office/drawing/2018/hyperlinkcolor" val="tx"/>
                    </a:ext>
                  </a:extLst>
                </a:hlinkClick>
              </a:rPr>
              <a:t>https://www.eventbrite.co.uk/e/crowdfunder-sports-introduction-to-crowdfunding-tickets-526447577877?aff=SEEmail</a:t>
            </a:r>
            <a:r>
              <a:rPr kumimoji="0" lang="en-GB" sz="1400" b="0" i="0" u="none" strike="noStrike" kern="1200" cap="none" spc="0" normalizeH="0" baseline="0" noProof="0">
                <a:ln>
                  <a:noFill/>
                </a:ln>
                <a:solidFill>
                  <a:srgbClr val="0070C0"/>
                </a:solidFill>
                <a:effectLst/>
                <a:uLnTx/>
                <a:uFillTx/>
                <a:latin typeface="Sofia Pro Regular" panose="020B0000000000000000" pitchFamily="34" charset="0"/>
              </a:rPr>
              <a:t> </a:t>
            </a:r>
          </a:p>
          <a:p>
            <a:pPr marL="342900" marR="0" lvl="0" indent="-342900" algn="l" defTabSz="914400" rtl="0" eaLnBrk="1" fontAlgn="auto" latinLnBrk="0" hangingPunct="1">
              <a:lnSpc>
                <a:spcPct val="100000"/>
              </a:lnSpc>
              <a:spcBef>
                <a:spcPct val="20000"/>
              </a:spcBef>
              <a:spcAft>
                <a:spcPts val="0"/>
              </a:spcAft>
              <a:buClr>
                <a:srgbClr val="861E62"/>
              </a:buClr>
              <a:buSzTx/>
              <a:buFont typeface="Arial" panose="020B0604020202020204" pitchFamily="34" charset="0"/>
              <a:buChar char="•"/>
              <a:tabLst/>
              <a:defRPr/>
            </a:pPr>
            <a:endParaRPr lang="en-US" sz="1400">
              <a:latin typeface="Sofia Pro Regular" panose="020B0000000000000000" pitchFamily="34" charset="0"/>
            </a:endParaRPr>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4" name="Group 3">
            <a:extLst>
              <a:ext uri="{FF2B5EF4-FFF2-40B4-BE49-F238E27FC236}">
                <a16:creationId xmlns:a16="http://schemas.microsoft.com/office/drawing/2014/main" id="{5A35D662-02B6-CBCE-C10E-DF44A964304E}"/>
              </a:ext>
            </a:extLst>
          </p:cNvPr>
          <p:cNvGrpSpPr/>
          <p:nvPr/>
        </p:nvGrpSpPr>
        <p:grpSpPr>
          <a:xfrm>
            <a:off x="0" y="5784067"/>
            <a:ext cx="12192000" cy="1073933"/>
            <a:chOff x="0" y="5784067"/>
            <a:chExt cx="12192000" cy="1073933"/>
          </a:xfrm>
        </p:grpSpPr>
        <p:pic>
          <p:nvPicPr>
            <p:cNvPr id="5" name="Picture 4">
              <a:extLst>
                <a:ext uri="{FF2B5EF4-FFF2-40B4-BE49-F238E27FC236}">
                  <a16:creationId xmlns:a16="http://schemas.microsoft.com/office/drawing/2014/main" id="{1525AD8C-D908-E070-6B08-2B0718FC0FFB}"/>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6" name="TextBox 5">
              <a:extLst>
                <a:ext uri="{FF2B5EF4-FFF2-40B4-BE49-F238E27FC236}">
                  <a16:creationId xmlns:a16="http://schemas.microsoft.com/office/drawing/2014/main" id="{D7EC258A-994A-E2AA-1097-0D4C891AE6C3}"/>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8" name="Picture 7" descr="A white and black logo&#10;&#10;Description automatically generated">
              <a:extLst>
                <a:ext uri="{FF2B5EF4-FFF2-40B4-BE49-F238E27FC236}">
                  <a16:creationId xmlns:a16="http://schemas.microsoft.com/office/drawing/2014/main" id="{DC03E8FC-1C04-3B8A-2108-567CDA8D3B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291183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3200">
                <a:solidFill>
                  <a:schemeClr val="accent6"/>
                </a:solidFill>
              </a:rPr>
              <a:t>Reflection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2469517" y="1815125"/>
            <a:ext cx="7246344" cy="1534511"/>
          </a:xfrm>
          <a:prstGeom prst="rect">
            <a:avLst/>
          </a:prstGeom>
        </p:spPr>
        <p:txBody>
          <a:bodyPr vert="horz" lIns="0" tIns="0" rIns="0" bIns="0" rtlCol="0">
            <a:noAutofit/>
          </a:bodyPr>
          <a:lstStyle/>
          <a:p>
            <a:pPr algn="ctr">
              <a:lnSpc>
                <a:spcPct val="100000"/>
              </a:lnSpc>
            </a:pPr>
            <a:r>
              <a:rPr lang="en-GB" sz="4267" b="1">
                <a:solidFill>
                  <a:schemeClr val="tx1">
                    <a:lumMod val="85000"/>
                    <a:lumOff val="15000"/>
                  </a:schemeClr>
                </a:solidFill>
              </a:rPr>
              <a:t>What will you take away from this session?</a:t>
            </a:r>
            <a:endParaRPr lang="en-US" sz="4267" b="1">
              <a:solidFill>
                <a:schemeClr val="tx1">
                  <a:lumMod val="85000"/>
                  <a:lumOff val="15000"/>
                </a:schemeClr>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Questions with solid fill">
            <a:extLst>
              <a:ext uri="{FF2B5EF4-FFF2-40B4-BE49-F238E27FC236}">
                <a16:creationId xmlns:a16="http://schemas.microsoft.com/office/drawing/2014/main" id="{4108F81B-3453-0EB7-8D05-EE3259E0D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851" y="4005000"/>
            <a:ext cx="1219200" cy="1219200"/>
          </a:xfrm>
          <a:prstGeom prst="rect">
            <a:avLst/>
          </a:prstGeom>
        </p:spPr>
      </p:pic>
      <p:pic>
        <p:nvPicPr>
          <p:cNvPr id="4" name="Graphic 3" descr="Person eating with solid fill">
            <a:extLst>
              <a:ext uri="{FF2B5EF4-FFF2-40B4-BE49-F238E27FC236}">
                <a16:creationId xmlns:a16="http://schemas.microsoft.com/office/drawing/2014/main" id="{0C5D406B-090B-2BCC-D357-A487A9710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9136" y="4051684"/>
            <a:ext cx="1219200" cy="1219200"/>
          </a:xfrm>
          <a:prstGeom prst="rect">
            <a:avLst/>
          </a:prstGeom>
        </p:spPr>
      </p:pic>
      <p:pic>
        <p:nvPicPr>
          <p:cNvPr id="5" name="Graphic 4" descr="Horseshoe with solid fill">
            <a:extLst>
              <a:ext uri="{FF2B5EF4-FFF2-40B4-BE49-F238E27FC236}">
                <a16:creationId xmlns:a16="http://schemas.microsoft.com/office/drawing/2014/main" id="{1F5D61A3-A546-8B88-9736-3C5A838D42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58603" y="4051684"/>
            <a:ext cx="1219200" cy="1219200"/>
          </a:xfrm>
          <a:prstGeom prst="rect">
            <a:avLst/>
          </a:prstGeom>
        </p:spPr>
      </p:pic>
      <p:sp>
        <p:nvSpPr>
          <p:cNvPr id="6" name="Content Placeholder 6">
            <a:extLst>
              <a:ext uri="{FF2B5EF4-FFF2-40B4-BE49-F238E27FC236}">
                <a16:creationId xmlns:a16="http://schemas.microsoft.com/office/drawing/2014/main" id="{C2B35353-8C75-C8B4-FAE7-74055554C36C}"/>
              </a:ext>
            </a:extLst>
          </p:cNvPr>
          <p:cNvSpPr txBox="1">
            <a:spLocks/>
          </p:cNvSpPr>
          <p:nvPr/>
        </p:nvSpPr>
        <p:spPr>
          <a:xfrm>
            <a:off x="1887384" y="4222335"/>
            <a:ext cx="2058531" cy="750356"/>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67"/>
              <a:t>Any questions?</a:t>
            </a:r>
          </a:p>
        </p:txBody>
      </p:sp>
      <p:sp>
        <p:nvSpPr>
          <p:cNvPr id="8" name="Content Placeholder 6">
            <a:extLst>
              <a:ext uri="{FF2B5EF4-FFF2-40B4-BE49-F238E27FC236}">
                <a16:creationId xmlns:a16="http://schemas.microsoft.com/office/drawing/2014/main" id="{5BE7A292-D935-5354-C068-8A114C709DC8}"/>
              </a:ext>
            </a:extLst>
          </p:cNvPr>
          <p:cNvSpPr txBox="1">
            <a:spLocks/>
          </p:cNvSpPr>
          <p:nvPr/>
        </p:nvSpPr>
        <p:spPr>
          <a:xfrm>
            <a:off x="5449692" y="4286107"/>
            <a:ext cx="2849515" cy="750356"/>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67"/>
              <a:t>Please complete the evaluation</a:t>
            </a:r>
          </a:p>
        </p:txBody>
      </p:sp>
      <p:sp>
        <p:nvSpPr>
          <p:cNvPr id="9" name="Content Placeholder 6">
            <a:extLst>
              <a:ext uri="{FF2B5EF4-FFF2-40B4-BE49-F238E27FC236}">
                <a16:creationId xmlns:a16="http://schemas.microsoft.com/office/drawing/2014/main" id="{E3B81D7B-5465-EFCA-AD35-CAEB2330400E}"/>
              </a:ext>
            </a:extLst>
          </p:cNvPr>
          <p:cNvSpPr txBox="1">
            <a:spLocks/>
          </p:cNvSpPr>
          <p:nvPr/>
        </p:nvSpPr>
        <p:spPr>
          <a:xfrm>
            <a:off x="10051375" y="4286107"/>
            <a:ext cx="1447911" cy="750356"/>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67"/>
              <a:t>Good luck!</a:t>
            </a:r>
          </a:p>
        </p:txBody>
      </p:sp>
      <p:pic>
        <p:nvPicPr>
          <p:cNvPr id="10" name="Picture 9">
            <a:extLst>
              <a:ext uri="{FF2B5EF4-FFF2-40B4-BE49-F238E27FC236}">
                <a16:creationId xmlns:a16="http://schemas.microsoft.com/office/drawing/2014/main" id="{1BAD600C-6DD0-27F6-BF73-3B2C65F83FF0}"/>
              </a:ext>
            </a:extLst>
          </p:cNvPr>
          <p:cNvPicPr>
            <a:picLocks noChangeAspect="1"/>
          </p:cNvPicPr>
          <p:nvPr/>
        </p:nvPicPr>
        <p:blipFill rotWithShape="1">
          <a:blip r:embed="rId10">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1" name="TextBox 10">
            <a:extLst>
              <a:ext uri="{FF2B5EF4-FFF2-40B4-BE49-F238E27FC236}">
                <a16:creationId xmlns:a16="http://schemas.microsoft.com/office/drawing/2014/main" id="{7DAEC00C-25BA-EAB6-408C-5277DBD51C2E}"/>
              </a:ext>
            </a:extLst>
          </p:cNvPr>
          <p:cNvSpPr txBox="1"/>
          <p:nvPr/>
        </p:nvSpPr>
        <p:spPr>
          <a:xfrm>
            <a:off x="10863629" y="6301262"/>
            <a:ext cx="805349" cy="276999"/>
          </a:xfrm>
          <a:prstGeom prst="rect">
            <a:avLst/>
          </a:prstGeom>
          <a:noFill/>
        </p:spPr>
        <p:txBody>
          <a:bodyPr wrap="none" rtlCol="0">
            <a:spAutoFit/>
          </a:bodyPr>
          <a:lstStyle/>
          <a:p>
            <a:r>
              <a:rPr lang="en-US" sz="1200" dirty="0">
                <a:solidFill>
                  <a:schemeClr val="bg1"/>
                </a:solidFill>
                <a:latin typeface="Sofia Pro Regular" panose="020B0000000000000000" pitchFamily="34" charset="0"/>
                <a:cs typeface="Poppins" panose="02000000000000000000" pitchFamily="2" charset="77"/>
              </a:rPr>
              <a:t>Buddle.co</a:t>
            </a:r>
          </a:p>
        </p:txBody>
      </p:sp>
      <p:pic>
        <p:nvPicPr>
          <p:cNvPr id="12" name="Picture 11" descr="A white and black logo&#10;&#10;Description automatically generated">
            <a:extLst>
              <a:ext uri="{FF2B5EF4-FFF2-40B4-BE49-F238E27FC236}">
                <a16:creationId xmlns:a16="http://schemas.microsoft.com/office/drawing/2014/main" id="{B9963C7D-6B02-EB19-F7E5-4B4D39FC6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2813438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410785"/>
            <a:ext cx="9921111" cy="508895"/>
          </a:xfrm>
          <a:prstGeom prst="rect">
            <a:avLst/>
          </a:prstGeom>
        </p:spPr>
        <p:txBody>
          <a:bodyPr>
            <a:normAutofit fontScale="90000"/>
          </a:bodyPr>
          <a:lstStyle/>
          <a:p>
            <a:r>
              <a:rPr lang="en-US" sz="3200">
                <a:solidFill>
                  <a:schemeClr val="accent6"/>
                </a:solidFill>
              </a:rPr>
              <a:t>Feedback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73658" y="2463165"/>
            <a:ext cx="7937493" cy="1414873"/>
          </a:xfrm>
          <a:prstGeom prst="rect">
            <a:avLst/>
          </a:prstGeom>
        </p:spPr>
        <p:txBody>
          <a:bodyPr vert="horz" lIns="0" tIns="0" rIns="0" bIns="0" rtlCol="0" anchor="t">
            <a:noAutofit/>
          </a:bodyPr>
          <a:lstStyle/>
          <a:p>
            <a:r>
              <a:rPr lang="en-GB">
                <a:latin typeface="Sofia Pro Light"/>
                <a:cs typeface="Poppins Light"/>
              </a:rPr>
              <a:t>Please take the time to fill in the evaluation survey by scanning the QR code.</a:t>
            </a:r>
          </a:p>
          <a:p>
            <a:r>
              <a:rPr lang="en-US">
                <a:latin typeface="Sofia Pro Light"/>
                <a:cs typeface="Poppins Light"/>
              </a:rPr>
              <a:t>Alternatively, the tutor will put the link in the chat box for you.</a:t>
            </a:r>
          </a:p>
          <a:p>
            <a:r>
              <a:rPr lang="en-US">
                <a:latin typeface="Sofia Pro Light"/>
                <a:cs typeface="Poppins Light"/>
              </a:rPr>
              <a:t>- Thanks in advance, the Buddle Team.</a:t>
            </a:r>
            <a:endParaRPr lang="en-GB">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Chat bubble">
            <a:extLst>
              <a:ext uri="{FF2B5EF4-FFF2-40B4-BE49-F238E27FC236}">
                <a16:creationId xmlns:a16="http://schemas.microsoft.com/office/drawing/2014/main" id="{D4E73D10-2F5C-2F2E-7EDA-3875E6096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7024" y="5598823"/>
            <a:ext cx="872080" cy="872080"/>
          </a:xfrm>
          <a:prstGeom prst="rect">
            <a:avLst/>
          </a:prstGeom>
        </p:spPr>
      </p:pic>
      <p:pic>
        <p:nvPicPr>
          <p:cNvPr id="4" name="Graphic 3" descr="Radio microphone">
            <a:extLst>
              <a:ext uri="{FF2B5EF4-FFF2-40B4-BE49-F238E27FC236}">
                <a16:creationId xmlns:a16="http://schemas.microsoft.com/office/drawing/2014/main" id="{E3ED4AF2-BB9A-2C4A-542A-65EA54D3B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5411" y="5598823"/>
            <a:ext cx="872080" cy="872080"/>
          </a:xfrm>
          <a:prstGeom prst="rect">
            <a:avLst/>
          </a:prstGeom>
        </p:spPr>
      </p:pic>
      <p:pic>
        <p:nvPicPr>
          <p:cNvPr id="5" name="Graphic 4" descr="Pen">
            <a:extLst>
              <a:ext uri="{FF2B5EF4-FFF2-40B4-BE49-F238E27FC236}">
                <a16:creationId xmlns:a16="http://schemas.microsoft.com/office/drawing/2014/main" id="{5C9B3943-DCDC-A9A1-61F9-EEE553BAB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3900" y="5602794"/>
            <a:ext cx="783929" cy="783929"/>
          </a:xfrm>
          <a:prstGeom prst="rect">
            <a:avLst/>
          </a:prstGeom>
        </p:spPr>
      </p:pic>
      <p:pic>
        <p:nvPicPr>
          <p:cNvPr id="6" name="Graphic 5" descr="Smiling face outline">
            <a:extLst>
              <a:ext uri="{FF2B5EF4-FFF2-40B4-BE49-F238E27FC236}">
                <a16:creationId xmlns:a16="http://schemas.microsoft.com/office/drawing/2014/main" id="{EEED9B44-9EDF-97E3-326A-415C22D94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4165" y="5516574"/>
            <a:ext cx="1026553" cy="1026553"/>
          </a:xfrm>
          <a:prstGeom prst="rect">
            <a:avLst/>
          </a:prstGeom>
        </p:spPr>
      </p:pic>
      <p:pic>
        <p:nvPicPr>
          <p:cNvPr id="8" name="Graphic 7" descr="Clipboard">
            <a:extLst>
              <a:ext uri="{FF2B5EF4-FFF2-40B4-BE49-F238E27FC236}">
                <a16:creationId xmlns:a16="http://schemas.microsoft.com/office/drawing/2014/main" id="{569B1620-EFA2-524B-85FA-93B71CD3D4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3793" y="5602794"/>
            <a:ext cx="783929" cy="783929"/>
          </a:xfrm>
          <a:prstGeom prst="rect">
            <a:avLst/>
          </a:prstGeom>
        </p:spPr>
      </p:pic>
      <p:pic>
        <p:nvPicPr>
          <p:cNvPr id="11" name="Picture 10">
            <a:extLst>
              <a:ext uri="{FF2B5EF4-FFF2-40B4-BE49-F238E27FC236}">
                <a16:creationId xmlns:a16="http://schemas.microsoft.com/office/drawing/2014/main" id="{1ED6E5CD-F44D-FA41-DA27-087C3BFD8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95669" y="1996356"/>
            <a:ext cx="2263060" cy="2253033"/>
          </a:xfrm>
          <a:prstGeom prst="rect">
            <a:avLst/>
          </a:prstGeom>
        </p:spPr>
      </p:pic>
    </p:spTree>
    <p:extLst>
      <p:ext uri="{BB962C8B-B14F-4D97-AF65-F5344CB8AC3E}">
        <p14:creationId xmlns:p14="http://schemas.microsoft.com/office/powerpoint/2010/main" val="37472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a:bodyPr>
          <a:lstStyle/>
          <a:p>
            <a:r>
              <a:rPr lang="en-US" sz="2200">
                <a:solidFill>
                  <a:srgbClr val="2F336C"/>
                </a:solidFill>
              </a:rPr>
              <a:t>Recap:</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vert="horz" lIns="0" tIns="0" rIns="0" bIns="0" rtlCol="0">
            <a:normAutofit/>
          </a:bodyPr>
          <a:lstStyle/>
          <a:p>
            <a:r>
              <a:rPr lang="en-GB" sz="1400" b="1"/>
              <a:t>By the end of this workshop, you will be able to:</a:t>
            </a:r>
          </a:p>
          <a:p>
            <a:endParaRPr lang="en-GB" sz="1400" b="1"/>
          </a:p>
          <a:p>
            <a:pPr marL="380990" indent="-380990">
              <a:buClr>
                <a:schemeClr val="tx2"/>
              </a:buClr>
              <a:buFont typeface="Arial" panose="020B0604020202020204" pitchFamily="34" charset="0"/>
              <a:buChar char="•"/>
            </a:pPr>
            <a:r>
              <a:rPr lang="en-US" sz="1400"/>
              <a:t>Have an overview of different ways to raise money.</a:t>
            </a:r>
          </a:p>
          <a:p>
            <a:pPr marL="380990" indent="-380990">
              <a:buClr>
                <a:schemeClr val="tx2"/>
              </a:buClr>
              <a:buFont typeface="Arial" panose="020B0604020202020204" pitchFamily="34" charset="0"/>
              <a:buChar char="•"/>
            </a:pPr>
            <a:r>
              <a:rPr lang="en-US" sz="1400"/>
              <a:t>Work through the ‘dos and don'ts’ of grant funding.</a:t>
            </a:r>
          </a:p>
          <a:p>
            <a:pPr marL="380990" indent="-380990">
              <a:buClr>
                <a:schemeClr val="tx2"/>
              </a:buClr>
              <a:buFont typeface="Arial" panose="020B0604020202020204" pitchFamily="34" charset="0"/>
              <a:buChar char="•"/>
            </a:pPr>
            <a:r>
              <a:rPr lang="en-US" sz="1400"/>
              <a:t>Identify where to look for grant funding.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2864022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430C3-FF94-DA0F-A157-CDE45C618E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54" y="669377"/>
            <a:ext cx="12183365" cy="5931712"/>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410785"/>
            <a:ext cx="9921111" cy="508895"/>
          </a:xfrm>
          <a:prstGeom prst="rect">
            <a:avLst/>
          </a:prstGeom>
        </p:spPr>
        <p:txBody>
          <a:bodyPr>
            <a:normAutofit fontScale="90000"/>
          </a:bodyPr>
          <a:lstStyle/>
          <a:p>
            <a:r>
              <a:rPr lang="en-US" sz="3200">
                <a:solidFill>
                  <a:schemeClr val="accent6"/>
                </a:solidFill>
                <a:latin typeface="Sofia Pro Semi Bold"/>
                <a:cs typeface="Poppins SemiBold"/>
              </a:rPr>
              <a:t>Buddle training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aphicFrame>
        <p:nvGraphicFramePr>
          <p:cNvPr id="8" name="Table 7">
            <a:extLst>
              <a:ext uri="{FF2B5EF4-FFF2-40B4-BE49-F238E27FC236}">
                <a16:creationId xmlns:a16="http://schemas.microsoft.com/office/drawing/2014/main" id="{67B716A7-9171-4CAB-04CD-CFCE63A3A8CC}"/>
              </a:ext>
            </a:extLst>
          </p:cNvPr>
          <p:cNvGraphicFramePr>
            <a:graphicFrameLocks noGrp="1"/>
          </p:cNvGraphicFramePr>
          <p:nvPr/>
        </p:nvGraphicFramePr>
        <p:xfrm>
          <a:off x="1648189" y="1425593"/>
          <a:ext cx="9186045" cy="4562950"/>
        </p:xfrm>
        <a:graphic>
          <a:graphicData uri="http://schemas.openxmlformats.org/drawingml/2006/table">
            <a:tbl>
              <a:tblPr firstRow="1" bandRow="1">
                <a:tableStyleId>{5C22544A-7EE6-4342-B048-85BDC9FD1C3A}</a:tableStyleId>
              </a:tblPr>
              <a:tblGrid>
                <a:gridCol w="1837209">
                  <a:extLst>
                    <a:ext uri="{9D8B030D-6E8A-4147-A177-3AD203B41FA5}">
                      <a16:colId xmlns:a16="http://schemas.microsoft.com/office/drawing/2014/main" val="3601450900"/>
                    </a:ext>
                  </a:extLst>
                </a:gridCol>
                <a:gridCol w="1837209">
                  <a:extLst>
                    <a:ext uri="{9D8B030D-6E8A-4147-A177-3AD203B41FA5}">
                      <a16:colId xmlns:a16="http://schemas.microsoft.com/office/drawing/2014/main" val="1437472167"/>
                    </a:ext>
                  </a:extLst>
                </a:gridCol>
                <a:gridCol w="1837209">
                  <a:extLst>
                    <a:ext uri="{9D8B030D-6E8A-4147-A177-3AD203B41FA5}">
                      <a16:colId xmlns:a16="http://schemas.microsoft.com/office/drawing/2014/main" val="804639007"/>
                    </a:ext>
                  </a:extLst>
                </a:gridCol>
                <a:gridCol w="1837209">
                  <a:extLst>
                    <a:ext uri="{9D8B030D-6E8A-4147-A177-3AD203B41FA5}">
                      <a16:colId xmlns:a16="http://schemas.microsoft.com/office/drawing/2014/main" val="1373729571"/>
                    </a:ext>
                  </a:extLst>
                </a:gridCol>
                <a:gridCol w="1837209">
                  <a:extLst>
                    <a:ext uri="{9D8B030D-6E8A-4147-A177-3AD203B41FA5}">
                      <a16:colId xmlns:a16="http://schemas.microsoft.com/office/drawing/2014/main" val="1920962508"/>
                    </a:ext>
                  </a:extLst>
                </a:gridCol>
              </a:tblGrid>
              <a:tr h="1224823">
                <a:tc>
                  <a:txBody>
                    <a:bodyPr/>
                    <a:lstStyle/>
                    <a:p>
                      <a:pPr algn="ctr"/>
                      <a:r>
                        <a:rPr lang="en-GB" sz="2100">
                          <a:latin typeface="Sofia Pro Regular"/>
                        </a:rPr>
                        <a:t>Getting Organised</a:t>
                      </a:r>
                    </a:p>
                  </a:txBody>
                  <a:tcPr marL="121920" marR="121920" marT="60960" marB="60960">
                    <a:solidFill>
                      <a:srgbClr val="871E63"/>
                    </a:solidFill>
                  </a:tcPr>
                </a:tc>
                <a:tc>
                  <a:txBody>
                    <a:bodyPr/>
                    <a:lstStyle/>
                    <a:p>
                      <a:pPr algn="ctr"/>
                      <a:r>
                        <a:rPr lang="en-GB" sz="2100">
                          <a:latin typeface="Sofia Pro Regular"/>
                        </a:rPr>
                        <a:t>Inclusion</a:t>
                      </a:r>
                    </a:p>
                  </a:txBody>
                  <a:tcPr marL="121920" marR="121920" marT="60960" marB="60960">
                    <a:solidFill>
                      <a:srgbClr val="871E63"/>
                    </a:solidFill>
                  </a:tcPr>
                </a:tc>
                <a:tc>
                  <a:txBody>
                    <a:bodyPr/>
                    <a:lstStyle/>
                    <a:p>
                      <a:pPr algn="ctr"/>
                      <a:r>
                        <a:rPr lang="en-GB" sz="2100">
                          <a:latin typeface="Sofia Pro Regular"/>
                        </a:rPr>
                        <a:t>Getting Help From People</a:t>
                      </a:r>
                    </a:p>
                  </a:txBody>
                  <a:tcPr marL="121920" marR="121920" marT="60960" marB="60960">
                    <a:solidFill>
                      <a:srgbClr val="871E63"/>
                    </a:solidFill>
                  </a:tcPr>
                </a:tc>
                <a:tc>
                  <a:txBody>
                    <a:bodyPr/>
                    <a:lstStyle/>
                    <a:p>
                      <a:pPr algn="ctr"/>
                      <a:r>
                        <a:rPr lang="en-GB" sz="2100">
                          <a:latin typeface="Sofia Pro Regular"/>
                        </a:rPr>
                        <a:t>Money Matters</a:t>
                      </a:r>
                    </a:p>
                  </a:txBody>
                  <a:tcPr marL="121920" marR="121920" marT="60960" marB="60960">
                    <a:solidFill>
                      <a:srgbClr val="871E63"/>
                    </a:solidFill>
                  </a:tcPr>
                </a:tc>
                <a:tc>
                  <a:txBody>
                    <a:bodyPr/>
                    <a:lstStyle/>
                    <a:p>
                      <a:pPr algn="ctr"/>
                      <a:r>
                        <a:rPr lang="en-GB" sz="2100">
                          <a:latin typeface="Sofia Pro Regular"/>
                        </a:rPr>
                        <a:t>Develop and Grow</a:t>
                      </a:r>
                    </a:p>
                  </a:txBody>
                  <a:tcPr marL="121920" marR="121920" marT="60960" marB="60960">
                    <a:solidFill>
                      <a:srgbClr val="871E63"/>
                    </a:solidFill>
                  </a:tcPr>
                </a:tc>
                <a:extLst>
                  <a:ext uri="{0D108BD9-81ED-4DB2-BD59-A6C34878D82A}">
                    <a16:rowId xmlns:a16="http://schemas.microsoft.com/office/drawing/2014/main" val="4147662177"/>
                  </a:ext>
                </a:extLst>
              </a:tr>
              <a:tr h="1112709">
                <a:tc>
                  <a:txBody>
                    <a:bodyPr/>
                    <a:lstStyle/>
                    <a:p>
                      <a:pPr algn="ctr"/>
                      <a:r>
                        <a:rPr lang="en-GB" sz="1600" kern="1200">
                          <a:solidFill>
                            <a:schemeClr val="dk1"/>
                          </a:solidFill>
                          <a:effectLst/>
                          <a:latin typeface="Sofia Pro Regular"/>
                          <a:ea typeface="+mn-ea"/>
                          <a:cs typeface="+mn-cs"/>
                        </a:rPr>
                        <a:t>Leadership and Your People </a:t>
                      </a:r>
                      <a:endParaRPr lang="en-GB" sz="1600">
                        <a:latin typeface="Sofia Pro Regular"/>
                      </a:endParaRPr>
                    </a:p>
                  </a:txBody>
                  <a:tcPr marL="121920" marR="121920" marT="60960" marB="60960"/>
                </a:tc>
                <a:tc>
                  <a:txBody>
                    <a:bodyPr/>
                    <a:lstStyle/>
                    <a:p>
                      <a:pPr algn="ctr"/>
                      <a:r>
                        <a:rPr lang="en-GB" sz="1600">
                          <a:latin typeface="Sofia Pro Regular"/>
                        </a:rPr>
                        <a:t>Your Culture and Values In Your Organisation</a:t>
                      </a:r>
                    </a:p>
                  </a:txBody>
                  <a:tcPr marL="121920" marR="121920" marT="60960" marB="60960"/>
                </a:tc>
                <a:tc rowSpan="3">
                  <a:txBody>
                    <a:bodyPr/>
                    <a:lstStyle/>
                    <a:p>
                      <a:pPr algn="ctr"/>
                      <a:endParaRPr lang="en-GB" sz="1600">
                        <a:latin typeface="Sofia Pro Regular"/>
                      </a:endParaRPr>
                    </a:p>
                    <a:p>
                      <a:pPr algn="ctr"/>
                      <a:endParaRPr lang="en-GB" sz="1600">
                        <a:latin typeface="Sofia Pro Regular"/>
                      </a:endParaRPr>
                    </a:p>
                    <a:p>
                      <a:pPr algn="ctr"/>
                      <a:endParaRPr lang="en-GB" sz="1600">
                        <a:latin typeface="Sofia Pro Regular"/>
                      </a:endParaRPr>
                    </a:p>
                    <a:p>
                      <a:pPr algn="ctr"/>
                      <a:endParaRPr lang="en-GB" sz="1600">
                        <a:latin typeface="Sofia Pro Regular"/>
                      </a:endParaRPr>
                    </a:p>
                    <a:p>
                      <a:pPr algn="ctr"/>
                      <a:r>
                        <a:rPr lang="en-GB" sz="1600">
                          <a:latin typeface="Sofia Pro Regular"/>
                        </a:rPr>
                        <a:t>Maximising Your Volunteers Experience</a:t>
                      </a:r>
                    </a:p>
                  </a:txBody>
                  <a:tcPr marL="121920" marR="121920" marT="60960" marB="60960"/>
                </a:tc>
                <a:tc>
                  <a:txBody>
                    <a:bodyPr/>
                    <a:lstStyle/>
                    <a:p>
                      <a:pPr algn="ctr"/>
                      <a:r>
                        <a:rPr lang="en-GB" sz="1600">
                          <a:latin typeface="Sofia Pro Regular"/>
                        </a:rPr>
                        <a:t>Raising Money to Sustain Your Organisation</a:t>
                      </a:r>
                    </a:p>
                  </a:txBody>
                  <a:tcPr marL="121920" marR="121920" marT="60960" marB="60960"/>
                </a:tc>
                <a:tc>
                  <a:txBody>
                    <a:bodyPr/>
                    <a:lstStyle/>
                    <a:p>
                      <a:pPr algn="ctr"/>
                      <a:r>
                        <a:rPr lang="en-GB" sz="1600">
                          <a:latin typeface="Sofia Pro Regular"/>
                        </a:rPr>
                        <a:t>Promoting Your Offer Using Social Media</a:t>
                      </a:r>
                    </a:p>
                  </a:txBody>
                  <a:tcPr marL="121920" marR="121920" marT="60960" marB="60960"/>
                </a:tc>
                <a:extLst>
                  <a:ext uri="{0D108BD9-81ED-4DB2-BD59-A6C34878D82A}">
                    <a16:rowId xmlns:a16="http://schemas.microsoft.com/office/drawing/2014/main" val="2832458543"/>
                  </a:ext>
                </a:extLst>
              </a:tr>
              <a:tr h="1112709">
                <a:tc>
                  <a:txBody>
                    <a:bodyPr/>
                    <a:lstStyle/>
                    <a:p>
                      <a:pPr algn="ctr"/>
                      <a:r>
                        <a:rPr lang="en-GB" sz="1600">
                          <a:latin typeface="Sofia Pro Regular"/>
                        </a:rPr>
                        <a:t>Exploring Legal </a:t>
                      </a:r>
                      <a:br>
                        <a:rPr lang="en-GB" sz="1600">
                          <a:latin typeface="Sofia Pro Regular"/>
                        </a:rPr>
                      </a:br>
                      <a:r>
                        <a:rPr lang="en-GB" sz="1600">
                          <a:latin typeface="Sofia Pro Regular"/>
                        </a:rPr>
                        <a:t>Structures</a:t>
                      </a:r>
                    </a:p>
                  </a:txBody>
                  <a:tcPr marL="121920" marR="121920" marT="60960" marB="60960"/>
                </a:tc>
                <a:tc>
                  <a:txBody>
                    <a:bodyPr/>
                    <a:lstStyle/>
                    <a:p>
                      <a:pPr algn="ctr"/>
                      <a:r>
                        <a:rPr lang="en-GB" sz="1600">
                          <a:latin typeface="Sofia Pro Regular"/>
                        </a:rPr>
                        <a:t>Engaging different People</a:t>
                      </a:r>
                    </a:p>
                  </a:txBody>
                  <a:tcPr marL="121920" marR="121920" marT="60960" marB="60960"/>
                </a:tc>
                <a:tc vMerge="1">
                  <a:txBody>
                    <a:bodyPr/>
                    <a:lstStyle/>
                    <a:p>
                      <a:pPr algn="ctr"/>
                      <a:endParaRPr lang="en-GB" sz="1200"/>
                    </a:p>
                  </a:txBody>
                  <a:tcPr/>
                </a:tc>
                <a:tc>
                  <a:txBody>
                    <a:bodyPr/>
                    <a:lstStyle/>
                    <a:p>
                      <a:pPr algn="ctr"/>
                      <a:r>
                        <a:rPr lang="en-GB" sz="1600">
                          <a:latin typeface="Sofia Pro Regular"/>
                        </a:rPr>
                        <a:t>Financial Management</a:t>
                      </a:r>
                    </a:p>
                  </a:txBody>
                  <a:tcPr marL="121920" marR="121920" marT="60960" marB="60960"/>
                </a:tc>
                <a:tc>
                  <a:txBody>
                    <a:bodyPr/>
                    <a:lstStyle/>
                    <a:p>
                      <a:pPr algn="ctr"/>
                      <a:r>
                        <a:rPr lang="en-GB" sz="1600">
                          <a:latin typeface="Sofia Pro Regular"/>
                        </a:rPr>
                        <a:t>Creating a Marketing Strategy</a:t>
                      </a:r>
                    </a:p>
                  </a:txBody>
                  <a:tcPr marL="121920" marR="121920" marT="60960" marB="60960"/>
                </a:tc>
                <a:extLst>
                  <a:ext uri="{0D108BD9-81ED-4DB2-BD59-A6C34878D82A}">
                    <a16:rowId xmlns:a16="http://schemas.microsoft.com/office/drawing/2014/main" val="1552986903"/>
                  </a:ext>
                </a:extLst>
              </a:tr>
              <a:tr h="1112709">
                <a:tc>
                  <a:txBody>
                    <a:bodyPr/>
                    <a:lstStyle/>
                    <a:p>
                      <a:pPr algn="ctr"/>
                      <a:r>
                        <a:rPr lang="en-GB" sz="1600">
                          <a:latin typeface="Sofia Pro Regular"/>
                        </a:rPr>
                        <a:t>Simply Planning</a:t>
                      </a:r>
                    </a:p>
                  </a:txBody>
                  <a:tcPr marL="121920" marR="121920" marT="60960" marB="60960"/>
                </a:tc>
                <a:tc>
                  <a:txBody>
                    <a:bodyPr/>
                    <a:lstStyle/>
                    <a:p>
                      <a:pPr algn="ctr"/>
                      <a:r>
                        <a:rPr lang="en-GB" sz="1600">
                          <a:latin typeface="Sofia Pro Regular"/>
                        </a:rPr>
                        <a:t>Positive Experiences For All People</a:t>
                      </a:r>
                    </a:p>
                  </a:txBody>
                  <a:tcPr marL="121920" marR="121920" marT="60960" marB="60960"/>
                </a:tc>
                <a:tc vMerge="1">
                  <a:txBody>
                    <a:bodyPr/>
                    <a:lstStyle/>
                    <a:p>
                      <a:pPr algn="ctr"/>
                      <a:endParaRPr lang="en-GB" sz="1200"/>
                    </a:p>
                  </a:txBody>
                  <a:tcPr/>
                </a:tc>
                <a:tc>
                  <a:txBody>
                    <a:bodyPr/>
                    <a:lstStyle/>
                    <a:p>
                      <a:pPr algn="ctr"/>
                      <a:r>
                        <a:rPr lang="en-GB" sz="1600">
                          <a:latin typeface="Sofia Pro Regular"/>
                        </a:rPr>
                        <a:t>Dealing With Increasing Costs</a:t>
                      </a:r>
                    </a:p>
                  </a:txBody>
                  <a:tcPr marL="121920" marR="121920" marT="60960" marB="60960"/>
                </a:tc>
                <a:tc>
                  <a:txBody>
                    <a:bodyPr/>
                    <a:lstStyle/>
                    <a:p>
                      <a:pPr lvl="0" algn="ctr">
                        <a:buNone/>
                      </a:pPr>
                      <a:r>
                        <a:rPr lang="en-GB" sz="1600">
                          <a:latin typeface="Sofia Pro Regular"/>
                        </a:rPr>
                        <a:t>Engaging your community</a:t>
                      </a:r>
                      <a:endParaRPr lang="en-US" sz="3200">
                        <a:latin typeface="Sofia Pro Regular"/>
                      </a:endParaRPr>
                    </a:p>
                  </a:txBody>
                  <a:tcPr marL="121920" marR="121920" marT="60960" marB="60960"/>
                </a:tc>
                <a:extLst>
                  <a:ext uri="{0D108BD9-81ED-4DB2-BD59-A6C34878D82A}">
                    <a16:rowId xmlns:a16="http://schemas.microsoft.com/office/drawing/2014/main" val="1746597191"/>
                  </a:ext>
                </a:extLst>
              </a:tr>
            </a:tbl>
          </a:graphicData>
        </a:graphic>
      </p:graphicFrame>
      <p:sp>
        <p:nvSpPr>
          <p:cNvPr id="2" name="Content Placeholder 6">
            <a:extLst>
              <a:ext uri="{FF2B5EF4-FFF2-40B4-BE49-F238E27FC236}">
                <a16:creationId xmlns:a16="http://schemas.microsoft.com/office/drawing/2014/main" id="{8FE16E40-96D2-A1CE-CD06-B66C86465F12}"/>
              </a:ext>
            </a:extLst>
          </p:cNvPr>
          <p:cNvSpPr>
            <a:spLocks noGrp="1"/>
          </p:cNvSpPr>
          <p:nvPr>
            <p:ph idx="1"/>
          </p:nvPr>
        </p:nvSpPr>
        <p:spPr>
          <a:xfrm>
            <a:off x="961179" y="6358825"/>
            <a:ext cx="10552908" cy="638775"/>
          </a:xfrm>
          <a:prstGeom prst="rect">
            <a:avLst/>
          </a:prstGeom>
        </p:spPr>
        <p:txBody>
          <a:bodyPr vert="horz" lIns="0" tIns="0" rIns="0" bIns="0" rtlCol="0">
            <a:normAutofit/>
          </a:bodyPr>
          <a:lstStyle/>
          <a:p>
            <a:pPr algn="ctr">
              <a:buClr>
                <a:schemeClr val="tx2"/>
              </a:buClr>
            </a:pPr>
            <a:r>
              <a:rPr lang="en-US" sz="2133" b="1" dirty="0"/>
              <a:t>See future dates at www.Buddle.co</a:t>
            </a:r>
          </a:p>
        </p:txBody>
      </p:sp>
    </p:spTree>
    <p:extLst>
      <p:ext uri="{BB962C8B-B14F-4D97-AF65-F5344CB8AC3E}">
        <p14:creationId xmlns:p14="http://schemas.microsoft.com/office/powerpoint/2010/main" val="1946046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D2283A-C130-804F-2975-C044BDA57095}"/>
              </a:ext>
            </a:extLst>
          </p:cNvPr>
          <p:cNvGrpSpPr/>
          <p:nvPr/>
        </p:nvGrpSpPr>
        <p:grpSpPr>
          <a:xfrm>
            <a:off x="3970183" y="751024"/>
            <a:ext cx="7452815" cy="4749649"/>
            <a:chOff x="3234308" y="935622"/>
            <a:chExt cx="5589611" cy="3562237"/>
          </a:xfrm>
        </p:grpSpPr>
        <p:pic>
          <p:nvPicPr>
            <p:cNvPr id="6" name="Picture 5" descr="A blue rectangle with black border&#10;&#10;Description automatically generated">
              <a:extLst>
                <a:ext uri="{FF2B5EF4-FFF2-40B4-BE49-F238E27FC236}">
                  <a16:creationId xmlns:a16="http://schemas.microsoft.com/office/drawing/2014/main" id="{EF6D1013-C5BE-6DE1-C2C3-1C89A2DD9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D487243-FB5A-F7C8-0D45-B08F58ED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8" name="Graphic 7">
              <a:extLst>
                <a:ext uri="{FF2B5EF4-FFF2-40B4-BE49-F238E27FC236}">
                  <a16:creationId xmlns:a16="http://schemas.microsoft.com/office/drawing/2014/main" id="{AA9545D8-DD83-652D-CC1B-ABF76722CB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9266" y="1404966"/>
              <a:ext cx="4644653" cy="3092893"/>
            </a:xfrm>
            <a:prstGeom prst="rect">
              <a:avLst/>
            </a:prstGeom>
          </p:spPr>
        </p:pic>
        <p:sp>
          <p:nvSpPr>
            <p:cNvPr id="9" name="Oval 8">
              <a:extLst>
                <a:ext uri="{FF2B5EF4-FFF2-40B4-BE49-F238E27FC236}">
                  <a16:creationId xmlns:a16="http://schemas.microsoft.com/office/drawing/2014/main" id="{F610C224-CC9C-3FAF-0582-E9596E3AAB74}"/>
                </a:ext>
              </a:extLst>
            </p:cNvPr>
            <p:cNvSpPr/>
            <p:nvPr/>
          </p:nvSpPr>
          <p:spPr>
            <a:xfrm>
              <a:off x="3234308" y="3697458"/>
              <a:ext cx="666947" cy="6669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latin typeface="Calibri" panose="020F0502020204030204"/>
              </a:endParaRPr>
            </a:p>
          </p:txBody>
        </p:sp>
      </p:grpSp>
      <p:pic>
        <p:nvPicPr>
          <p:cNvPr id="2" name="Graphic 1">
            <a:extLst>
              <a:ext uri="{FF2B5EF4-FFF2-40B4-BE49-F238E27FC236}">
                <a16:creationId xmlns:a16="http://schemas.microsoft.com/office/drawing/2014/main" id="{55FDE38B-EF5F-ACE9-8154-EA5FE3BB0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 y="6798981"/>
            <a:ext cx="12192000" cy="90311"/>
          </a:xfrm>
          <a:prstGeom prst="rect">
            <a:avLst/>
          </a:prstGeom>
        </p:spPr>
      </p:pic>
      <p:sp>
        <p:nvSpPr>
          <p:cNvPr id="5" name="TextBox 4">
            <a:extLst>
              <a:ext uri="{FF2B5EF4-FFF2-40B4-BE49-F238E27FC236}">
                <a16:creationId xmlns:a16="http://schemas.microsoft.com/office/drawing/2014/main" id="{A28A07DF-F8EB-6522-375C-CCB12C61830D}"/>
              </a:ext>
            </a:extLst>
          </p:cNvPr>
          <p:cNvSpPr txBox="1"/>
          <p:nvPr/>
        </p:nvSpPr>
        <p:spPr>
          <a:xfrm>
            <a:off x="1000075" y="2469229"/>
            <a:ext cx="4885037" cy="990015"/>
          </a:xfrm>
          <a:prstGeom prst="rect">
            <a:avLst/>
          </a:prstGeom>
          <a:noFill/>
        </p:spPr>
        <p:txBody>
          <a:bodyPr wrap="square">
            <a:spAutoFit/>
          </a:bodyPr>
          <a:lstStyle/>
          <a:p>
            <a:pPr defTabSz="609585">
              <a:lnSpc>
                <a:spcPts val="6986"/>
              </a:lnSpc>
              <a:defRPr/>
            </a:pPr>
            <a:r>
              <a:rPr lang="en-US" sz="5867" b="1" kern="1600">
                <a:solidFill>
                  <a:srgbClr val="FFFFFF"/>
                </a:solidFill>
                <a:highlight>
                  <a:srgbClr val="2F336C"/>
                </a:highlight>
                <a:latin typeface="Sofia Pro Semi Bold" panose="020B0000000000000000" pitchFamily="34" charset="0"/>
                <a:cs typeface="Poppins SemiBold" panose="02000000000000000000" pitchFamily="2" charset="77"/>
              </a:rPr>
              <a:t>Thank you!</a:t>
            </a:r>
          </a:p>
        </p:txBody>
      </p:sp>
      <p:sp>
        <p:nvSpPr>
          <p:cNvPr id="10" name="TextBox 9">
            <a:extLst>
              <a:ext uri="{FF2B5EF4-FFF2-40B4-BE49-F238E27FC236}">
                <a16:creationId xmlns:a16="http://schemas.microsoft.com/office/drawing/2014/main" id="{8EF9686F-CC2A-30B1-470F-1AF77574B7D1}"/>
              </a:ext>
            </a:extLst>
          </p:cNvPr>
          <p:cNvSpPr txBox="1"/>
          <p:nvPr/>
        </p:nvSpPr>
        <p:spPr>
          <a:xfrm>
            <a:off x="10369358" y="6301262"/>
            <a:ext cx="805349" cy="276999"/>
          </a:xfrm>
          <a:prstGeom prst="rect">
            <a:avLst/>
          </a:prstGeom>
          <a:noFill/>
        </p:spPr>
        <p:txBody>
          <a:bodyPr wrap="none" rtlCol="0">
            <a:spAutoFit/>
          </a:bodyPr>
          <a:lstStyle/>
          <a:p>
            <a:pPr defTabSz="609585">
              <a:defRPr/>
            </a:pPr>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45668AD1-AFB3-19C2-9952-0443F61104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pic>
        <p:nvPicPr>
          <p:cNvPr id="12" name="Graphic 10">
            <a:extLst>
              <a:ext uri="{FF2B5EF4-FFF2-40B4-BE49-F238E27FC236}">
                <a16:creationId xmlns:a16="http://schemas.microsoft.com/office/drawing/2014/main" id="{4739310B-53EB-ED7E-7AF5-2AEF9B6C396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882721" y="409866"/>
            <a:ext cx="926164" cy="239119"/>
          </a:xfrm>
          <a:prstGeom prst="rect">
            <a:avLst/>
          </a:prstGeom>
        </p:spPr>
      </p:pic>
    </p:spTree>
    <p:extLst>
      <p:ext uri="{BB962C8B-B14F-4D97-AF65-F5344CB8AC3E}">
        <p14:creationId xmlns:p14="http://schemas.microsoft.com/office/powerpoint/2010/main" val="3327240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5931" y="410785"/>
            <a:ext cx="9921111" cy="508895"/>
          </a:xfrm>
          <a:prstGeom prst="rect">
            <a:avLst/>
          </a:prstGeom>
        </p:spPr>
        <p:txBody>
          <a:bodyPr>
            <a:normAutofit fontScale="90000"/>
          </a:bodyPr>
          <a:lstStyle/>
          <a:p>
            <a:r>
              <a:rPr lang="en-US" sz="3200">
                <a:solidFill>
                  <a:schemeClr val="accent6"/>
                </a:solidFill>
              </a:rPr>
              <a:t>Learning Agreement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19" name="Graphic 18" descr="Questions">
            <a:extLst>
              <a:ext uri="{FF2B5EF4-FFF2-40B4-BE49-F238E27FC236}">
                <a16:creationId xmlns:a16="http://schemas.microsoft.com/office/drawing/2014/main" id="{D59CDCD1-1423-3F3E-0280-1198728C0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02001" y="2162600"/>
            <a:ext cx="1504912" cy="1504912"/>
          </a:xfrm>
          <a:prstGeom prst="rect">
            <a:avLst/>
          </a:prstGeom>
        </p:spPr>
      </p:pic>
      <p:sp>
        <p:nvSpPr>
          <p:cNvPr id="25" name="Content Placeholder 6">
            <a:extLst>
              <a:ext uri="{FF2B5EF4-FFF2-40B4-BE49-F238E27FC236}">
                <a16:creationId xmlns:a16="http://schemas.microsoft.com/office/drawing/2014/main" id="{5BD0F8A1-82BA-8008-7E78-6CF96745BBCE}"/>
              </a:ext>
            </a:extLst>
          </p:cNvPr>
          <p:cNvSpPr txBox="1">
            <a:spLocks/>
          </p:cNvSpPr>
          <p:nvPr/>
        </p:nvSpPr>
        <p:spPr>
          <a:xfrm>
            <a:off x="585088" y="1514765"/>
            <a:ext cx="8685433" cy="3994075"/>
          </a:xfrm>
          <a:prstGeom prst="rect">
            <a:avLst/>
          </a:prstGeom>
        </p:spPr>
        <p:txBody>
          <a:bodyPr vert="horz" lIns="0" tIns="0" rIns="0" bIns="0" numCol="1" rtlCol="0">
            <a:norm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Respect everybody </a:t>
            </a:r>
            <a:endParaRPr lang="en-GB" sz="2667" dirty="0">
              <a:latin typeface="Sofia Pro Light" panose="020B0604020202020204" charset="0"/>
              <a:ea typeface="Aptos" panose="020B0004020202020204" pitchFamily="34" charset="0"/>
              <a:cs typeface="Aptos" panose="020B0004020202020204" pitchFamily="34" charset="0"/>
            </a:endParaRPr>
          </a:p>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Participate actively </a:t>
            </a:r>
          </a:p>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Use technology responsibly </a:t>
            </a:r>
          </a:p>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Be engaged </a:t>
            </a:r>
          </a:p>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Challenge each other positively</a:t>
            </a:r>
            <a:endParaRPr lang="en-GB" sz="2667" dirty="0">
              <a:latin typeface="Sofia Pro Light" panose="020B0604020202020204" charset="0"/>
              <a:ea typeface="Aptos" panose="020B0004020202020204" pitchFamily="34" charset="0"/>
              <a:cs typeface="Aptos" panose="020B0004020202020204" pitchFamily="34" charset="0"/>
            </a:endParaRPr>
          </a:p>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Put phones on silent and return calls at an appropriate time</a:t>
            </a:r>
            <a:endParaRPr lang="en-GB" sz="2667" dirty="0">
              <a:latin typeface="Sofia Pro Light" panose="020B0604020202020204" charset="0"/>
              <a:ea typeface="Aptos" panose="020B0004020202020204" pitchFamily="34" charset="0"/>
              <a:cs typeface="Aptos" panose="020B0004020202020204" pitchFamily="34" charset="0"/>
            </a:endParaRPr>
          </a:p>
          <a:p>
            <a:pPr marL="457189" indent="-457189">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Avoid sharing any personal/sensitive information outside of the session</a:t>
            </a:r>
            <a:endParaRPr lang="en-GB" sz="2667" dirty="0">
              <a:latin typeface="Sofia Pro Light" panose="020B0604020202020204" charset="0"/>
              <a:ea typeface="Aptos" panose="020B0004020202020204" pitchFamily="34" charset="0"/>
              <a:cs typeface="Aptos" panose="020B0004020202020204" pitchFamily="34" charset="0"/>
            </a:endParaRPr>
          </a:p>
        </p:txBody>
      </p:sp>
      <p:pic>
        <p:nvPicPr>
          <p:cNvPr id="29" name="Picture 28">
            <a:extLst>
              <a:ext uri="{FF2B5EF4-FFF2-40B4-BE49-F238E27FC236}">
                <a16:creationId xmlns:a16="http://schemas.microsoft.com/office/drawing/2014/main" id="{B1B0AC99-CFB3-B823-371F-343FA0B87EB5}"/>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14794"/>
            <a:ext cx="12192000" cy="1073933"/>
          </a:xfrm>
          <a:prstGeom prst="rect">
            <a:avLst/>
          </a:prstGeom>
        </p:spPr>
      </p:pic>
      <p:sp>
        <p:nvSpPr>
          <p:cNvPr id="30" name="TextBox 29">
            <a:extLst>
              <a:ext uri="{FF2B5EF4-FFF2-40B4-BE49-F238E27FC236}">
                <a16:creationId xmlns:a16="http://schemas.microsoft.com/office/drawing/2014/main" id="{809C9359-A055-0EB5-06BB-13B6C509BFDC}"/>
              </a:ext>
            </a:extLst>
          </p:cNvPr>
          <p:cNvSpPr txBox="1"/>
          <p:nvPr/>
        </p:nvSpPr>
        <p:spPr>
          <a:xfrm>
            <a:off x="10863629" y="6301262"/>
            <a:ext cx="865943" cy="276999"/>
          </a:xfrm>
          <a:prstGeom prst="rect">
            <a:avLst/>
          </a:prstGeom>
          <a:noFill/>
        </p:spPr>
        <p:txBody>
          <a:bodyPr wrap="none" rtlCol="0">
            <a:spAutoFit/>
          </a:bodyPr>
          <a:lstStyle/>
          <a:p>
            <a:r>
              <a:rPr lang="en-US" sz="1200" dirty="0">
                <a:solidFill>
                  <a:schemeClr val="bg1"/>
                </a:solidFill>
                <a:latin typeface="Sofia Pro Regular" panose="020B0000000000000000" pitchFamily="34" charset="0"/>
                <a:cs typeface="Poppins" panose="02000000000000000000" pitchFamily="2" charset="77"/>
              </a:rPr>
              <a:t>Buddle.co</a:t>
            </a:r>
          </a:p>
        </p:txBody>
      </p:sp>
      <p:pic>
        <p:nvPicPr>
          <p:cNvPr id="31" name="Picture 30" descr="A white and black logo&#10;&#10;Description automatically generated">
            <a:extLst>
              <a:ext uri="{FF2B5EF4-FFF2-40B4-BE49-F238E27FC236}">
                <a16:creationId xmlns:a16="http://schemas.microsoft.com/office/drawing/2014/main" id="{116FC128-1295-D57D-AB60-E7C03FFEA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383632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3200">
                <a:solidFill>
                  <a:schemeClr val="accent6"/>
                </a:solidFill>
              </a:rPr>
              <a:t>What we’ll cover:</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vert="horz" lIns="0" tIns="0" rIns="0" bIns="0" rtlCol="0">
            <a:normAutofit/>
          </a:bodyPr>
          <a:lstStyle/>
          <a:p>
            <a:r>
              <a:rPr lang="en-GB" b="1">
                <a:latin typeface="Sofia Pro Regular" panose="020B0000000000000000" pitchFamily="34" charset="0"/>
              </a:rPr>
              <a:t>By the end of this workshop, you will be able to:</a:t>
            </a:r>
          </a:p>
          <a:p>
            <a:endParaRPr lang="en-GB" b="1">
              <a:latin typeface="Sofia Pro Regular" panose="020B0000000000000000" pitchFamily="34" charset="0"/>
            </a:endParaRPr>
          </a:p>
          <a:p>
            <a:pPr marL="380990" indent="-380990">
              <a:buClr>
                <a:schemeClr val="tx2"/>
              </a:buClr>
              <a:buFont typeface="Arial" panose="020B0604020202020204" pitchFamily="34" charset="0"/>
              <a:buChar char="•"/>
            </a:pPr>
            <a:r>
              <a:rPr lang="en-US">
                <a:latin typeface="Sofia Pro Regular" panose="020B0000000000000000" pitchFamily="34" charset="0"/>
              </a:rPr>
              <a:t>Have an overview of different ways to raise money.</a:t>
            </a:r>
          </a:p>
          <a:p>
            <a:pPr marL="380990" indent="-380990">
              <a:buClr>
                <a:schemeClr val="tx2"/>
              </a:buClr>
              <a:buFont typeface="Arial" panose="020B0604020202020204" pitchFamily="34" charset="0"/>
              <a:buChar char="•"/>
            </a:pPr>
            <a:r>
              <a:rPr lang="en-US">
                <a:latin typeface="Sofia Pro Regular" panose="020B0000000000000000" pitchFamily="34" charset="0"/>
              </a:rPr>
              <a:t>Work through the ‘dos and don'ts’ of grant funding including what to include in applications.</a:t>
            </a:r>
          </a:p>
          <a:p>
            <a:pPr marL="380990" indent="-380990">
              <a:buClr>
                <a:schemeClr val="tx2"/>
              </a:buClr>
              <a:buFont typeface="Arial" panose="020B0604020202020204" pitchFamily="34" charset="0"/>
              <a:buChar char="•"/>
            </a:pPr>
            <a:r>
              <a:rPr lang="en-US">
                <a:latin typeface="Sofia Pro Regular" panose="020B0000000000000000" pitchFamily="34" charset="0"/>
              </a:rPr>
              <a:t>Identify where to look for grant funding.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2024707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a:bodyPr>
          <a:lstStyle/>
          <a:p>
            <a:r>
              <a:rPr lang="en-US" sz="2200">
                <a:solidFill>
                  <a:schemeClr val="accent6"/>
                </a:solidFill>
              </a:rPr>
              <a:t>Eligibility for Funding = Good Governance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87951" y="994448"/>
            <a:ext cx="10552908" cy="5304755"/>
          </a:xfrm>
          <a:prstGeom prst="rect">
            <a:avLst/>
          </a:prstGeom>
        </p:spPr>
        <p:txBody>
          <a:bodyPr vert="horz" lIns="0" tIns="0" rIns="0" bIns="0" rtlCol="0">
            <a:noAutofit/>
          </a:bodyPr>
          <a:lstStyle/>
          <a:p>
            <a:pPr defTabSz="914400">
              <a:lnSpc>
                <a:spcPct val="100000"/>
              </a:lnSpc>
              <a:spcBef>
                <a:spcPct val="20000"/>
              </a:spcBef>
              <a:defRPr/>
            </a:pPr>
            <a:r>
              <a:rPr kumimoji="0" lang="en-GB" sz="1400" b="1" i="0" u="none" strike="noStrike" kern="1200" cap="none" spc="0" normalizeH="0" baseline="0" noProof="0">
                <a:ln>
                  <a:noFill/>
                </a:ln>
                <a:effectLst/>
                <a:uLnTx/>
                <a:uFillTx/>
                <a:latin typeface="Sofia Pro Regular" panose="020B0000000000000000" pitchFamily="34" charset="0"/>
              </a:rPr>
              <a:t>Check the criteria of the Tier 1 </a:t>
            </a:r>
            <a:r>
              <a:rPr kumimoji="0" lang="en-GB" sz="1400" b="1" i="0" u="none" strike="noStrike" kern="1200" cap="none" spc="0" normalizeH="0" baseline="0" noProof="0">
                <a:ln>
                  <a:noFill/>
                </a:ln>
                <a:solidFill>
                  <a:srgbClr val="0070C0"/>
                </a:solidFill>
                <a:effectLst/>
                <a:uLnTx/>
                <a:uFillTx/>
                <a:latin typeface="Sofia Pro Regular" panose="020B0000000000000000" pitchFamily="34" charset="0"/>
              </a:rPr>
              <a:t>‘</a:t>
            </a:r>
            <a:r>
              <a:rPr kumimoji="0" lang="en-GB" sz="1400" b="1" i="0" u="none" strike="noStrike" kern="1200" cap="none" spc="0" normalizeH="0" baseline="0" noProof="0">
                <a:ln>
                  <a:noFill/>
                </a:ln>
                <a:solidFill>
                  <a:srgbClr val="0070C0"/>
                </a:solidFill>
                <a:effectLst/>
                <a:uLnTx/>
                <a:uFillTx/>
                <a:latin typeface="Sofia Pro Regular" panose="020B0000000000000000" pitchFamily="34" charset="0"/>
                <a:hlinkClick r:id="rId3">
                  <a:extLst>
                    <a:ext uri="{A12FA001-AC4F-418D-AE19-62706E023703}">
                      <ahyp:hlinkClr xmlns:ahyp="http://schemas.microsoft.com/office/drawing/2018/hyperlinkcolor" val="tx"/>
                    </a:ext>
                  </a:extLst>
                </a:hlinkClick>
              </a:rPr>
              <a:t>Code For Sports Governance</a:t>
            </a:r>
            <a:r>
              <a:rPr kumimoji="0" lang="en-GB" sz="1400" b="1" i="0" u="none" strike="noStrike" kern="1200" cap="none" spc="0" normalizeH="0" baseline="0" noProof="0">
                <a:ln>
                  <a:noFill/>
                </a:ln>
                <a:solidFill>
                  <a:srgbClr val="0070C0"/>
                </a:solidFill>
                <a:effectLst/>
                <a:uLnTx/>
                <a:uFillTx/>
                <a:latin typeface="Sofia Pro Regular" panose="020B0000000000000000" pitchFamily="34" charset="0"/>
              </a:rPr>
              <a:t>’. </a:t>
            </a:r>
            <a:r>
              <a:rPr lang="en-GB" sz="1400" b="1">
                <a:latin typeface="Sofia Pro Regular" panose="020B0000000000000000" pitchFamily="34" charset="0"/>
              </a:rPr>
              <a:t>Check your </a:t>
            </a:r>
            <a:r>
              <a:rPr lang="en-GB" sz="1400">
                <a:solidFill>
                  <a:srgbClr val="0070C0"/>
                </a:solidFill>
                <a:latin typeface="Sofia Pro Regular" panose="020B0000000000000000" pitchFamily="34" charset="0"/>
              </a:rPr>
              <a:t>‘</a:t>
            </a:r>
            <a:r>
              <a:rPr lang="en-GB" sz="1400">
                <a:solidFill>
                  <a:srgbClr val="0070C0"/>
                </a:solidFill>
                <a:latin typeface="Sofia Pro Regular" panose="020B0000000000000000" pitchFamily="34" charset="0"/>
                <a:hlinkClick r:id="rId4">
                  <a:extLst>
                    <a:ext uri="{A12FA001-AC4F-418D-AE19-62706E023703}">
                      <ahyp:hlinkClr xmlns:ahyp="http://schemas.microsoft.com/office/drawing/2018/hyperlinkcolor" val="tx"/>
                    </a:ext>
                  </a:extLst>
                </a:hlinkClick>
              </a:rPr>
              <a:t>security of tenure</a:t>
            </a:r>
            <a:r>
              <a:rPr lang="en-GB" sz="1400">
                <a:solidFill>
                  <a:srgbClr val="0070C0"/>
                </a:solidFill>
                <a:latin typeface="Sofia Pro Regular" panose="020B0000000000000000" pitchFamily="34" charset="0"/>
              </a:rPr>
              <a:t>’ </a:t>
            </a:r>
          </a:p>
          <a:p>
            <a:pPr marR="0" lvl="0" algn="l" defTabSz="914400" rtl="0" eaLnBrk="1" fontAlgn="auto" latinLnBrk="0" hangingPunct="1">
              <a:lnSpc>
                <a:spcPct val="100000"/>
              </a:lnSpc>
              <a:spcBef>
                <a:spcPct val="20000"/>
              </a:spcBef>
              <a:spcAft>
                <a:spcPts val="0"/>
              </a:spcAft>
              <a:buClrTx/>
              <a:buSzTx/>
              <a:tabLst/>
              <a:defRPr/>
            </a:pPr>
            <a:endParaRPr kumimoji="0" lang="en-GB" sz="1400" b="1" i="0" u="none" strike="noStrike" kern="1200" cap="none" spc="0" normalizeH="0" baseline="0" noProof="0">
              <a:ln>
                <a:noFill/>
              </a:ln>
              <a:solidFill>
                <a:srgbClr val="0070C0"/>
              </a:solidFill>
              <a:effectLst/>
              <a:uLnTx/>
              <a:uFillTx/>
              <a:latin typeface="Sofia Pro Regular" panose="020B0000000000000000" pitchFamily="34" charset="0"/>
            </a:endParaRP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Structure </a:t>
            </a: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People</a:t>
            </a: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Communication</a:t>
            </a: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Standards and conduct</a:t>
            </a: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Policies and processes</a:t>
            </a:r>
          </a:p>
          <a:p>
            <a:pPr marL="285750" indent="-285750">
              <a:buClr>
                <a:srgbClr val="D83B2C"/>
              </a:buClr>
              <a:buFont typeface="Arial" panose="020B0604020202020204" pitchFamily="34" charset="0"/>
              <a:buChar char="•"/>
              <a:defRPr/>
            </a:pPr>
            <a:endParaRPr lang="en-GB" sz="1400">
              <a:latin typeface="Sofia Pro Regular" panose="020B0000000000000000" pitchFamily="34" charset="0"/>
            </a:endParaRPr>
          </a:p>
          <a:p>
            <a:pPr>
              <a:buClr>
                <a:srgbClr val="D83B2C"/>
              </a:buClr>
              <a:defRPr/>
            </a:pPr>
            <a:r>
              <a:rPr kumimoji="0" lang="en-GB" sz="2000" b="1" i="0" u="none" strike="noStrike" kern="1200" cap="none" spc="0" normalizeH="0" baseline="0" noProof="0">
                <a:ln>
                  <a:noFill/>
                </a:ln>
                <a:effectLst/>
                <a:uLnTx/>
                <a:uFillTx/>
                <a:latin typeface="Sofia Pro Regular" panose="020B0000000000000000" pitchFamily="34" charset="0"/>
              </a:rPr>
              <a:t>How is your organisation doing in these areas?</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4" name="Picture 3">
            <a:extLst>
              <a:ext uri="{FF2B5EF4-FFF2-40B4-BE49-F238E27FC236}">
                <a16:creationId xmlns:a16="http://schemas.microsoft.com/office/drawing/2014/main" id="{DE7B711E-80AE-C8BF-424E-255215006757}"/>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0FE46BCF-7B5E-C599-4962-C23E8EC0AEAE}"/>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2B4273ED-0622-DC2E-728E-FFEB271A8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1523121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a:bodyPr>
          <a:lstStyle/>
          <a:p>
            <a:r>
              <a:rPr lang="en-US" sz="2200">
                <a:solidFill>
                  <a:schemeClr val="accent6"/>
                </a:solidFill>
              </a:rPr>
              <a:t>Eligibility for Funding = Good Governance – ‘House in order’</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87951" y="994448"/>
            <a:ext cx="10552908" cy="5304755"/>
          </a:xfrm>
          <a:prstGeom prst="rect">
            <a:avLst/>
          </a:prstGeom>
        </p:spPr>
        <p:txBody>
          <a:bodyPr vert="horz" lIns="0" tIns="0" rIns="0" bIns="0" rtlCol="0" anchor="t">
            <a:noAutofit/>
          </a:bodyPr>
          <a:lstStyle/>
          <a:p>
            <a:pPr defTabSz="914400">
              <a:lnSpc>
                <a:spcPct val="100000"/>
              </a:lnSpc>
              <a:spcBef>
                <a:spcPct val="20000"/>
              </a:spcBef>
              <a:defRPr/>
            </a:pPr>
            <a:r>
              <a:rPr kumimoji="0" lang="en-GB" sz="1400" b="1" i="0" u="none" strike="noStrike" kern="1200" cap="none" spc="0" normalizeH="0" baseline="0" noProof="0">
                <a:ln>
                  <a:noFill/>
                </a:ln>
                <a:effectLst/>
                <a:uLnTx/>
                <a:uFillTx/>
                <a:latin typeface="Sofia Pro Regular" panose="020B0000000000000000" pitchFamily="34" charset="0"/>
              </a:rPr>
              <a:t>Check the criteria of the Tier 1 </a:t>
            </a:r>
            <a:r>
              <a:rPr kumimoji="0" lang="en-GB" sz="1400" b="1" i="0" u="none" strike="noStrike" kern="1200" cap="none" spc="0" normalizeH="0" baseline="0" noProof="0">
                <a:ln>
                  <a:noFill/>
                </a:ln>
                <a:solidFill>
                  <a:srgbClr val="0070C0"/>
                </a:solidFill>
                <a:effectLst/>
                <a:uLnTx/>
                <a:uFillTx/>
                <a:latin typeface="Sofia Pro Regular" panose="020B0000000000000000" pitchFamily="34" charset="0"/>
              </a:rPr>
              <a:t>‘</a:t>
            </a:r>
            <a:r>
              <a:rPr kumimoji="0" lang="en-GB" sz="1400" b="1" i="0" u="none" strike="noStrike" kern="1200" cap="none" spc="0" normalizeH="0" baseline="0" noProof="0">
                <a:ln>
                  <a:noFill/>
                </a:ln>
                <a:solidFill>
                  <a:srgbClr val="0070C0"/>
                </a:solidFill>
                <a:effectLst/>
                <a:uLnTx/>
                <a:uFillTx/>
                <a:latin typeface="Sofia Pro Regular" panose="020B0000000000000000" pitchFamily="34" charset="0"/>
                <a:hlinkClick r:id="rId3">
                  <a:extLst>
                    <a:ext uri="{A12FA001-AC4F-418D-AE19-62706E023703}">
                      <ahyp:hlinkClr xmlns:ahyp="http://schemas.microsoft.com/office/drawing/2018/hyperlinkcolor" val="tx"/>
                    </a:ext>
                  </a:extLst>
                </a:hlinkClick>
              </a:rPr>
              <a:t>Code For Sports Governance</a:t>
            </a:r>
            <a:r>
              <a:rPr kumimoji="0" lang="en-GB" sz="1400" b="1" i="0" u="none" strike="noStrike" kern="1200" cap="none" spc="0" normalizeH="0" baseline="0" noProof="0">
                <a:ln>
                  <a:noFill/>
                </a:ln>
                <a:solidFill>
                  <a:srgbClr val="0070C0"/>
                </a:solidFill>
                <a:effectLst/>
                <a:uLnTx/>
                <a:uFillTx/>
                <a:latin typeface="Sofia Pro Regular" panose="020B0000000000000000" pitchFamily="34" charset="0"/>
              </a:rPr>
              <a:t>’. </a:t>
            </a:r>
            <a:r>
              <a:rPr lang="en-GB" sz="1400" b="1">
                <a:latin typeface="Sofia Pro Regular" panose="020B0000000000000000" pitchFamily="34" charset="0"/>
              </a:rPr>
              <a:t>Check your </a:t>
            </a:r>
            <a:r>
              <a:rPr lang="en-GB" sz="1400">
                <a:solidFill>
                  <a:srgbClr val="0070C0"/>
                </a:solidFill>
                <a:latin typeface="Sofia Pro Regular" panose="020B0000000000000000" pitchFamily="34" charset="0"/>
              </a:rPr>
              <a:t>‘</a:t>
            </a:r>
            <a:r>
              <a:rPr lang="en-GB" sz="1400">
                <a:solidFill>
                  <a:srgbClr val="0070C0"/>
                </a:solidFill>
                <a:latin typeface="Sofia Pro Regular" panose="020B0000000000000000" pitchFamily="34" charset="0"/>
                <a:hlinkClick r:id="rId4">
                  <a:extLst>
                    <a:ext uri="{A12FA001-AC4F-418D-AE19-62706E023703}">
                      <ahyp:hlinkClr xmlns:ahyp="http://schemas.microsoft.com/office/drawing/2018/hyperlinkcolor" val="tx"/>
                    </a:ext>
                  </a:extLst>
                </a:hlinkClick>
              </a:rPr>
              <a:t>security of tenure</a:t>
            </a:r>
            <a:r>
              <a:rPr lang="en-GB" sz="1400">
                <a:solidFill>
                  <a:srgbClr val="0070C0"/>
                </a:solidFill>
                <a:latin typeface="Sofia Pro Regular" panose="020B0000000000000000" pitchFamily="34" charset="0"/>
              </a:rPr>
              <a:t>’ </a:t>
            </a:r>
          </a:p>
          <a:p>
            <a:pPr marR="0" lvl="0" algn="l" defTabSz="914400" rtl="0" eaLnBrk="1" fontAlgn="auto" latinLnBrk="0" hangingPunct="1">
              <a:lnSpc>
                <a:spcPct val="100000"/>
              </a:lnSpc>
              <a:spcBef>
                <a:spcPct val="20000"/>
              </a:spcBef>
              <a:spcAft>
                <a:spcPts val="0"/>
              </a:spcAft>
              <a:buClrTx/>
              <a:buSzTx/>
              <a:tabLst/>
              <a:defRPr/>
            </a:pPr>
            <a:endParaRPr kumimoji="0" lang="en-GB" sz="1400" b="1" i="0" u="none" strike="noStrike" kern="1200" cap="none" spc="0" normalizeH="0" baseline="0" noProof="0">
              <a:ln>
                <a:noFill/>
              </a:ln>
              <a:solidFill>
                <a:srgbClr val="0070C0"/>
              </a:solidFill>
              <a:effectLst/>
              <a:uLnTx/>
              <a:uFillTx/>
              <a:latin typeface="Sofia Pro Regular" panose="020B0000000000000000" pitchFamily="34" charset="0"/>
            </a:endParaRP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Structure – constituted, clear purpose. A body that meets and records decisions.</a:t>
            </a:r>
          </a:p>
          <a:p>
            <a:pPr marL="285750" indent="-285750">
              <a:buClr>
                <a:srgbClr val="D83B2C"/>
              </a:buClr>
              <a:buFont typeface="Arial" panose="020B0604020202020204" pitchFamily="34" charset="0"/>
              <a:buChar char="•"/>
              <a:defRPr/>
            </a:pPr>
            <a:endParaRPr kumimoji="0" lang="en-GB" sz="1400" b="0" i="0" u="none" strike="noStrike" kern="1200" cap="none" spc="0" normalizeH="0" baseline="0" noProof="0">
              <a:ln>
                <a:noFill/>
              </a:ln>
              <a:effectLst/>
              <a:uLnTx/>
              <a:uFillTx/>
              <a:latin typeface="Sofia Pro Regular" panose="020B0000000000000000" pitchFamily="34" charset="0"/>
            </a:endParaRP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People – Diverse viewpoints considered. Decision makers have skills and diversity to operate effectively.</a:t>
            </a:r>
          </a:p>
          <a:p>
            <a:pPr marL="285750" indent="-285750">
              <a:buClr>
                <a:srgbClr val="D83B2C"/>
              </a:buClr>
              <a:buFont typeface="Arial" panose="020B0604020202020204" pitchFamily="34" charset="0"/>
              <a:buChar char="•"/>
              <a:defRPr/>
            </a:pPr>
            <a:endParaRPr kumimoji="0" lang="en-GB" sz="1400" b="0" i="0" u="none" strike="noStrike" kern="1200" cap="none" spc="0" normalizeH="0" baseline="0" noProof="0">
              <a:ln>
                <a:noFill/>
              </a:ln>
              <a:effectLst/>
              <a:uLnTx/>
              <a:uFillTx/>
              <a:latin typeface="Sofia Pro Regular" panose="020B0000000000000000" pitchFamily="34" charset="0"/>
            </a:endParaRP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Communication – shares info on governance, finance, activities and structure so stakeholders understand the position</a:t>
            </a:r>
          </a:p>
          <a:p>
            <a:pPr marL="285750" indent="-285750">
              <a:buClr>
                <a:srgbClr val="D83B2C"/>
              </a:buClr>
              <a:buFont typeface="Arial" panose="020B0604020202020204" pitchFamily="34" charset="0"/>
              <a:buChar char="•"/>
              <a:defRPr/>
            </a:pPr>
            <a:endParaRPr kumimoji="0" lang="en-GB" sz="1400" b="0" i="0" u="none" strike="noStrike" kern="1200" cap="none" spc="0" normalizeH="0" baseline="0" noProof="0">
              <a:ln>
                <a:noFill/>
              </a:ln>
              <a:effectLst/>
              <a:uLnTx/>
              <a:uFillTx/>
              <a:latin typeface="Sofia Pro Regular" panose="020B0000000000000000" pitchFamily="34" charset="0"/>
            </a:endParaRPr>
          </a:p>
          <a:p>
            <a:pPr marL="285750" indent="-285750">
              <a:buClr>
                <a:srgbClr val="D83B2C"/>
              </a:buClr>
              <a:buFont typeface="Arial" panose="020B0604020202020204" pitchFamily="34" charset="0"/>
              <a:buChar char="•"/>
              <a:defRPr/>
            </a:pPr>
            <a:r>
              <a:rPr kumimoji="0" lang="en-GB" sz="1400" b="0" i="0" u="none" strike="noStrike" kern="1200" cap="none" spc="0" normalizeH="0" baseline="0" noProof="0">
                <a:ln>
                  <a:noFill/>
                </a:ln>
                <a:effectLst/>
                <a:uLnTx/>
                <a:uFillTx/>
                <a:latin typeface="Sofia Pro Regular" panose="020B0000000000000000" pitchFamily="34" charset="0"/>
              </a:rPr>
              <a:t>Standards and conduct-Conflicts of interest are recognised, managed by the chair and recorded. At least three of the people on the governing committee are neither related to, nor cohabiting with, other committee members.</a:t>
            </a:r>
          </a:p>
          <a:p>
            <a:pPr marL="285750" indent="-285750">
              <a:buClr>
                <a:srgbClr val="D83B2C"/>
              </a:buClr>
              <a:buChar char="•"/>
              <a:defRPr/>
            </a:pPr>
            <a:endParaRPr lang="en-GB" sz="1400">
              <a:latin typeface="Sofia Pro Regular"/>
              <a:cs typeface="Poppins Light"/>
            </a:endParaRPr>
          </a:p>
          <a:p>
            <a:pPr marL="285750" indent="-285750">
              <a:buClr>
                <a:srgbClr val="D83B2C"/>
              </a:buClr>
              <a:buChar char="•"/>
              <a:defRPr/>
            </a:pPr>
            <a:r>
              <a:rPr kumimoji="0" lang="en-GB" sz="1400" b="0" i="0" u="none" strike="noStrike" kern="1200" cap="none" spc="0" normalizeH="0" baseline="0" noProof="0">
                <a:ln>
                  <a:noFill/>
                </a:ln>
                <a:effectLst/>
                <a:uLnTx/>
                <a:uFillTx/>
                <a:latin typeface="Sofia Pro Regular"/>
                <a:cs typeface="Poppins Light"/>
              </a:rPr>
              <a:t>Policies and processes - </a:t>
            </a:r>
            <a:r>
              <a:rPr lang="en-GB" sz="1400">
                <a:latin typeface="Sofia Pro Regular"/>
                <a:cs typeface="Poppins Light"/>
              </a:rPr>
              <a:t>financial</a:t>
            </a:r>
            <a:r>
              <a:rPr kumimoji="0" lang="en-GB" sz="1400" b="0" i="0" u="none" strike="noStrike" kern="1200" cap="none" spc="0" normalizeH="0" baseline="0" noProof="0">
                <a:ln>
                  <a:noFill/>
                </a:ln>
                <a:effectLst/>
                <a:uLnTx/>
                <a:uFillTx/>
                <a:latin typeface="Sofia Pro Regular"/>
                <a:cs typeface="Poppins Light"/>
              </a:rPr>
              <a:t> procedures and practices are in place. Risks and liabilities are appropriately </a:t>
            </a:r>
            <a:r>
              <a:rPr kumimoji="0" lang="en-GB" sz="1400" b="0" i="0" u="none" strike="noStrike" kern="1200" cap="none" spc="0" normalizeH="0" baseline="0" noProof="0">
                <a:ln>
                  <a:noFill/>
                </a:ln>
                <a:solidFill>
                  <a:srgbClr val="0070C0"/>
                </a:solidFill>
                <a:effectLst/>
                <a:uLnTx/>
                <a:uFillTx/>
                <a:latin typeface="Sofia Pro Regular"/>
                <a:cs typeface="Poppins Light"/>
              </a:rPr>
              <a:t>assessed.</a:t>
            </a:r>
            <a:r>
              <a:rPr lang="en-GB" sz="1400" b="1">
                <a:latin typeface="Sofia Pro Regular"/>
                <a:cs typeface="Poppins Light"/>
              </a:rPr>
              <a:t> </a:t>
            </a:r>
            <a:endParaRPr lang="en-GB" sz="1400" b="0" i="0" u="none" strike="noStrike" kern="1200" cap="none" spc="0" normalizeH="0" baseline="0" noProof="0">
              <a:ln>
                <a:noFill/>
              </a:ln>
              <a:effectLst/>
              <a:uLnTx/>
              <a:uFillTx/>
              <a:latin typeface="Sofia Pro Regular" panose="020B0000000000000000" pitchFamily="3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4" name="Picture 3">
            <a:extLst>
              <a:ext uri="{FF2B5EF4-FFF2-40B4-BE49-F238E27FC236}">
                <a16:creationId xmlns:a16="http://schemas.microsoft.com/office/drawing/2014/main" id="{DE7B711E-80AE-C8BF-424E-255215006757}"/>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0FE46BCF-7B5E-C599-4962-C23E8EC0AEAE}"/>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2B4273ED-0622-DC2E-728E-FFEB271A8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4229874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0FC6C5-1641-D67F-3A1E-350E83787850}"/>
              </a:ext>
            </a:extLst>
          </p:cNvPr>
          <p:cNvSpPr/>
          <p:nvPr/>
        </p:nvSpPr>
        <p:spPr>
          <a:xfrm>
            <a:off x="7149892" y="2326586"/>
            <a:ext cx="4526218" cy="268126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391293"/>
            <a:ext cx="7477407" cy="755412"/>
          </a:xfrm>
          <a:prstGeom prst="rect">
            <a:avLst/>
          </a:prstGeom>
        </p:spPr>
        <p:txBody>
          <a:bodyPr>
            <a:normAutofit/>
          </a:bodyPr>
          <a:lstStyle/>
          <a:p>
            <a:pPr>
              <a:lnSpc>
                <a:spcPct val="100000"/>
              </a:lnSpc>
            </a:pPr>
            <a:r>
              <a:rPr lang="en-US" sz="2200" b="1">
                <a:solidFill>
                  <a:srgbClr val="2F336C"/>
                </a:solidFill>
                <a:latin typeface="Sofia Pro Semi Bold" panose="020B0000000000000000" pitchFamily="34" charset="0"/>
              </a:rPr>
              <a:t>Health Check Tool</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89177" y="1353321"/>
            <a:ext cx="9446648" cy="973265"/>
          </a:xfrm>
          <a:prstGeom prst="rect">
            <a:avLst/>
          </a:prstGeom>
        </p:spPr>
        <p:txBody>
          <a:bodyPr vert="horz" lIns="0" tIns="0" rIns="0" bIns="0" rtlCol="0">
            <a:normAutofit/>
          </a:bodyPr>
          <a:lstStyle/>
          <a:p>
            <a:pPr marL="0" indent="0">
              <a:lnSpc>
                <a:spcPts val="2507"/>
              </a:lnSpc>
              <a:buNone/>
            </a:pPr>
            <a:r>
              <a:rPr lang="en-US" sz="1400">
                <a:latin typeface="Sofia Pro Regular" panose="020B0000000000000000" pitchFamily="34" charset="0"/>
              </a:rPr>
              <a:t>A self-assessment tool. Assesses strengths and development areas with signposting to appropriate resources. </a:t>
            </a:r>
          </a:p>
        </p:txBody>
      </p:sp>
      <p:pic>
        <p:nvPicPr>
          <p:cNvPr id="12" name="Picture 11">
            <a:extLst>
              <a:ext uri="{FF2B5EF4-FFF2-40B4-BE49-F238E27FC236}">
                <a16:creationId xmlns:a16="http://schemas.microsoft.com/office/drawing/2014/main" id="{BD7C4393-C77F-B5BF-5C4F-173204B606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4964" y="1996501"/>
            <a:ext cx="5263227" cy="3257550"/>
          </a:xfrm>
          <a:prstGeom prst="rect">
            <a:avLst/>
          </a:prstGeom>
        </p:spPr>
      </p:pic>
      <p:sp>
        <p:nvSpPr>
          <p:cNvPr id="13" name="Oval 12">
            <a:extLst>
              <a:ext uri="{FF2B5EF4-FFF2-40B4-BE49-F238E27FC236}">
                <a16:creationId xmlns:a16="http://schemas.microsoft.com/office/drawing/2014/main" id="{65D4DB2F-23C9-E513-9FD4-58DAA4C4A350}"/>
              </a:ext>
            </a:extLst>
          </p:cNvPr>
          <p:cNvSpPr/>
          <p:nvPr/>
        </p:nvSpPr>
        <p:spPr>
          <a:xfrm>
            <a:off x="11465663" y="2332544"/>
            <a:ext cx="345692" cy="34569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Graphic 16">
            <a:extLst>
              <a:ext uri="{FF2B5EF4-FFF2-40B4-BE49-F238E27FC236}">
                <a16:creationId xmlns:a16="http://schemas.microsoft.com/office/drawing/2014/main" id="{5D5DFB47-8D5B-EE6D-2F58-C33A9CCAA7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8" name="Picture 2" descr="Spider chart of completed health check tool">
            <a:extLst>
              <a:ext uri="{FF2B5EF4-FFF2-40B4-BE49-F238E27FC236}">
                <a16:creationId xmlns:a16="http://schemas.microsoft.com/office/drawing/2014/main" id="{B6BA0EE4-A5A1-9D97-58A5-86DE47D85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969" y="2119027"/>
            <a:ext cx="5368374" cy="3374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8B8A76-6A91-7C69-BA94-626802206F58}"/>
              </a:ext>
            </a:extLst>
          </p:cNvPr>
          <p:cNvSpPr txBox="1"/>
          <p:nvPr/>
        </p:nvSpPr>
        <p:spPr>
          <a:xfrm>
            <a:off x="3233952" y="1978237"/>
            <a:ext cx="1156355" cy="27699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latin typeface="Sofia Pro Regular" panose="020B0604020202020204" charset="0"/>
                <a:cs typeface="Calibri"/>
              </a:rPr>
              <a:t>Governance</a:t>
            </a:r>
            <a:endParaRPr lang="en-GB" sz="1200">
              <a:latin typeface="Sofia Pro Regular" panose="020B0604020202020204" charset="0"/>
            </a:endParaRPr>
          </a:p>
        </p:txBody>
      </p:sp>
      <p:sp>
        <p:nvSpPr>
          <p:cNvPr id="15" name="TextBox 14">
            <a:extLst>
              <a:ext uri="{FF2B5EF4-FFF2-40B4-BE49-F238E27FC236}">
                <a16:creationId xmlns:a16="http://schemas.microsoft.com/office/drawing/2014/main" id="{3CBE5419-444A-319C-3616-4F1C0CEC3A2D}"/>
              </a:ext>
            </a:extLst>
          </p:cNvPr>
          <p:cNvSpPr txBox="1"/>
          <p:nvPr/>
        </p:nvSpPr>
        <p:spPr>
          <a:xfrm>
            <a:off x="515890" y="2740237"/>
            <a:ext cx="1965488" cy="27699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Pro Regular" panose="020B0604020202020204" charset="0"/>
                <a:cs typeface="Calibri"/>
              </a:rPr>
              <a:t>Facility development</a:t>
            </a:r>
            <a:endParaRPr lang="en-US">
              <a:latin typeface="Sofia Pro Regular" panose="020B0604020202020204" charset="0"/>
            </a:endParaRPr>
          </a:p>
        </p:txBody>
      </p:sp>
      <p:sp>
        <p:nvSpPr>
          <p:cNvPr id="16" name="TextBox 15">
            <a:extLst>
              <a:ext uri="{FF2B5EF4-FFF2-40B4-BE49-F238E27FC236}">
                <a16:creationId xmlns:a16="http://schemas.microsoft.com/office/drawing/2014/main" id="{7F5B4E25-9F2E-296D-2A23-1CB7F6E1D064}"/>
              </a:ext>
            </a:extLst>
          </p:cNvPr>
          <p:cNvSpPr txBox="1"/>
          <p:nvPr/>
        </p:nvSpPr>
        <p:spPr>
          <a:xfrm>
            <a:off x="515890" y="4397783"/>
            <a:ext cx="1965488" cy="27699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Pro Regular" panose="020B0604020202020204" charset="0"/>
                <a:cs typeface="Calibri"/>
              </a:rPr>
              <a:t>Employed workforce</a:t>
            </a:r>
          </a:p>
        </p:txBody>
      </p:sp>
      <p:sp>
        <p:nvSpPr>
          <p:cNvPr id="17" name="TextBox 16">
            <a:extLst>
              <a:ext uri="{FF2B5EF4-FFF2-40B4-BE49-F238E27FC236}">
                <a16:creationId xmlns:a16="http://schemas.microsoft.com/office/drawing/2014/main" id="{937ABCA8-AF27-E743-8B8B-710060D7B675}"/>
              </a:ext>
            </a:extLst>
          </p:cNvPr>
          <p:cNvSpPr txBox="1"/>
          <p:nvPr/>
        </p:nvSpPr>
        <p:spPr>
          <a:xfrm>
            <a:off x="2896158" y="5254051"/>
            <a:ext cx="1965488" cy="27699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Pro Regular" panose="020B0604020202020204" charset="0"/>
                <a:cs typeface="Calibri"/>
              </a:rPr>
              <a:t>Volunteer workforce</a:t>
            </a:r>
          </a:p>
        </p:txBody>
      </p:sp>
      <p:sp>
        <p:nvSpPr>
          <p:cNvPr id="18" name="TextBox 17">
            <a:extLst>
              <a:ext uri="{FF2B5EF4-FFF2-40B4-BE49-F238E27FC236}">
                <a16:creationId xmlns:a16="http://schemas.microsoft.com/office/drawing/2014/main" id="{45C286E4-8E0E-DDDB-2453-FB9A76044837}"/>
              </a:ext>
            </a:extLst>
          </p:cNvPr>
          <p:cNvSpPr txBox="1"/>
          <p:nvPr/>
        </p:nvSpPr>
        <p:spPr>
          <a:xfrm>
            <a:off x="5056467" y="4444917"/>
            <a:ext cx="1258478" cy="46166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Pro Regular" panose="020B0604020202020204" charset="0"/>
                <a:cs typeface="Calibri"/>
              </a:rPr>
              <a:t>Financial management</a:t>
            </a:r>
            <a:endParaRPr lang="en-US">
              <a:latin typeface="Sofia Pro Regular" panose="020B0604020202020204" charset="0"/>
            </a:endParaRPr>
          </a:p>
        </p:txBody>
      </p:sp>
      <p:sp>
        <p:nvSpPr>
          <p:cNvPr id="19" name="TextBox 18">
            <a:extLst>
              <a:ext uri="{FF2B5EF4-FFF2-40B4-BE49-F238E27FC236}">
                <a16:creationId xmlns:a16="http://schemas.microsoft.com/office/drawing/2014/main" id="{BB5042CF-43EA-9F92-9B72-17F0A3F8E67E}"/>
              </a:ext>
            </a:extLst>
          </p:cNvPr>
          <p:cNvSpPr txBox="1"/>
          <p:nvPr/>
        </p:nvSpPr>
        <p:spPr>
          <a:xfrm>
            <a:off x="5056467" y="2653824"/>
            <a:ext cx="1643406" cy="46166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Pro Regular" panose="020B0604020202020204" charset="0"/>
                <a:cs typeface="Calibri"/>
              </a:rPr>
              <a:t>Welfare and safeguarding</a:t>
            </a:r>
          </a:p>
        </p:txBody>
      </p:sp>
      <p:pic>
        <p:nvPicPr>
          <p:cNvPr id="4" name="Picture 3">
            <a:extLst>
              <a:ext uri="{FF2B5EF4-FFF2-40B4-BE49-F238E27FC236}">
                <a16:creationId xmlns:a16="http://schemas.microsoft.com/office/drawing/2014/main" id="{9946F89E-3C68-C5D1-CD66-BEC4CF0830E0}"/>
              </a:ext>
            </a:extLst>
          </p:cNvPr>
          <p:cNvPicPr>
            <a:picLocks noChangeAspect="1"/>
          </p:cNvPicPr>
          <p:nvPr/>
        </p:nvPicPr>
        <p:blipFill rotWithShape="1">
          <a:blip r:embed="rId7">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2805952C-4037-74BE-52DB-0F0EA80FD619}"/>
              </a:ext>
            </a:extLst>
          </p:cNvPr>
          <p:cNvSpPr txBox="1"/>
          <p:nvPr/>
        </p:nvSpPr>
        <p:spPr>
          <a:xfrm>
            <a:off x="10863629"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9" name="Picture 8" descr="A white and black logo&#10;&#10;Description automatically generated">
            <a:extLst>
              <a:ext uri="{FF2B5EF4-FFF2-40B4-BE49-F238E27FC236}">
                <a16:creationId xmlns:a16="http://schemas.microsoft.com/office/drawing/2014/main" id="{8AFB2BFE-1FDF-5082-A570-196C5AE57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37633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FE86BC3-9EA9-70F4-82CD-D9CF73C0714E}"/>
              </a:ext>
            </a:extLst>
          </p:cNvPr>
          <p:cNvGrpSpPr/>
          <p:nvPr/>
        </p:nvGrpSpPr>
        <p:grpSpPr>
          <a:xfrm>
            <a:off x="4312411" y="1247497"/>
            <a:ext cx="6697818" cy="4749649"/>
            <a:chOff x="3234308" y="935622"/>
            <a:chExt cx="5023363" cy="3562237"/>
          </a:xfrm>
        </p:grpSpPr>
        <p:pic>
          <p:nvPicPr>
            <p:cNvPr id="15" name="Picture 14" descr="A blue rectangle with black border&#10;&#10;Description automatically generated">
              <a:extLst>
                <a:ext uri="{FF2B5EF4-FFF2-40B4-BE49-F238E27FC236}">
                  <a16:creationId xmlns:a16="http://schemas.microsoft.com/office/drawing/2014/main" id="{898F2E8A-0FC7-3627-2178-89A5694A0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8902515B-C8FB-E946-2D4A-DCF03DFA0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9" name="Graphic 8">
              <a:extLst>
                <a:ext uri="{FF2B5EF4-FFF2-40B4-BE49-F238E27FC236}">
                  <a16:creationId xmlns:a16="http://schemas.microsoft.com/office/drawing/2014/main" id="{35759C2E-805B-0C81-1390-2961EC6499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5513" y="1404966"/>
              <a:ext cx="3512158" cy="3092893"/>
            </a:xfrm>
            <a:prstGeom prst="rect">
              <a:avLst/>
            </a:prstGeom>
          </p:spPr>
        </p:pic>
        <p:sp>
          <p:nvSpPr>
            <p:cNvPr id="5" name="Oval 4">
              <a:extLst>
                <a:ext uri="{FF2B5EF4-FFF2-40B4-BE49-F238E27FC236}">
                  <a16:creationId xmlns:a16="http://schemas.microsoft.com/office/drawing/2014/main" id="{EC525530-8F1A-01FC-8E04-B9605FCA82D5}"/>
                </a:ext>
              </a:extLst>
            </p:cNvPr>
            <p:cNvSpPr/>
            <p:nvPr/>
          </p:nvSpPr>
          <p:spPr>
            <a:xfrm>
              <a:off x="3234308" y="3697458"/>
              <a:ext cx="666947" cy="66694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sp>
        <p:nvSpPr>
          <p:cNvPr id="7" name="TextBox 6">
            <a:extLst>
              <a:ext uri="{FF2B5EF4-FFF2-40B4-BE49-F238E27FC236}">
                <a16:creationId xmlns:a16="http://schemas.microsoft.com/office/drawing/2014/main" id="{E21FEB1D-9476-8A3B-C68D-F6A8C11AEDD0}"/>
              </a:ext>
            </a:extLst>
          </p:cNvPr>
          <p:cNvSpPr txBox="1"/>
          <p:nvPr/>
        </p:nvSpPr>
        <p:spPr>
          <a:xfrm>
            <a:off x="244800" y="1453308"/>
            <a:ext cx="5851200" cy="3588611"/>
          </a:xfrm>
          <a:prstGeom prst="rect">
            <a:avLst/>
          </a:prstGeom>
          <a:noFill/>
        </p:spPr>
        <p:txBody>
          <a:bodyPr wrap="square">
            <a:spAutoFit/>
          </a:bodyPr>
          <a:lstStyle/>
          <a:p>
            <a:pPr defTabSz="609585">
              <a:lnSpc>
                <a:spcPts val="6986"/>
              </a:lnSpc>
            </a:pPr>
            <a:r>
              <a:rPr lang="en-US" sz="4267" b="1" kern="1600">
                <a:solidFill>
                  <a:srgbClr val="FFFFFF"/>
                </a:solidFill>
                <a:highlight>
                  <a:srgbClr val="2F336C"/>
                </a:highlight>
                <a:latin typeface="Sofia Pro Semi Bold" panose="020B0000000000000000" pitchFamily="34" charset="0"/>
                <a:cs typeface="Poppins SemiBold" panose="02000000000000000000" pitchFamily="2" charset="77"/>
              </a:rPr>
              <a:t>How can single site organisations generate additional income?</a:t>
            </a:r>
          </a:p>
        </p:txBody>
      </p:sp>
      <p:pic>
        <p:nvPicPr>
          <p:cNvPr id="2" name="Graphic 10">
            <a:extLst>
              <a:ext uri="{FF2B5EF4-FFF2-40B4-BE49-F238E27FC236}">
                <a16:creationId xmlns:a16="http://schemas.microsoft.com/office/drawing/2014/main" id="{F235D89C-F1C6-0C45-3481-8B19264111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82721" y="409866"/>
            <a:ext cx="926164" cy="239119"/>
          </a:xfrm>
          <a:prstGeom prst="rect">
            <a:avLst/>
          </a:prstGeom>
        </p:spPr>
      </p:pic>
    </p:spTree>
    <p:extLst>
      <p:ext uri="{BB962C8B-B14F-4D97-AF65-F5344CB8AC3E}">
        <p14:creationId xmlns:p14="http://schemas.microsoft.com/office/powerpoint/2010/main" val="2475446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4E57DE5F98047A43945233DAD41D2" ma:contentTypeVersion="15" ma:contentTypeDescription="Create a new document." ma:contentTypeScope="" ma:versionID="89187c816e40945849e4f4ffb897e969">
  <xsd:schema xmlns:xsd="http://www.w3.org/2001/XMLSchema" xmlns:xs="http://www.w3.org/2001/XMLSchema" xmlns:p="http://schemas.microsoft.com/office/2006/metadata/properties" xmlns:ns2="6b36425a-1ebe-43c9-8306-b0cc04ce306f" xmlns:ns3="175214cf-9044-404d-b68e-55e5f0b886e2" targetNamespace="http://schemas.microsoft.com/office/2006/metadata/properties" ma:root="true" ma:fieldsID="e761cf29391d1e603494f51e1417e153" ns2:_="" ns3:_="">
    <xsd:import namespace="6b36425a-1ebe-43c9-8306-b0cc04ce306f"/>
    <xsd:import namespace="175214cf-9044-404d-b68e-55e5f0b886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6425a-1ebe-43c9-8306-b0cc04ce3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dd84a0-0ba7-478d-be26-3292d8cd88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214cf-9044-404d-b68e-55e5f0b886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72aafec-e472-4a31-a178-244ef1e0ca37}" ma:internalName="TaxCatchAll" ma:showField="CatchAllData" ma:web="175214cf-9044-404d-b68e-55e5f0b88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36425a-1ebe-43c9-8306-b0cc04ce306f">
      <Terms xmlns="http://schemas.microsoft.com/office/infopath/2007/PartnerControls"/>
    </lcf76f155ced4ddcb4097134ff3c332f>
    <TaxCatchAll xmlns="175214cf-9044-404d-b68e-55e5f0b886e2" xsi:nil="true"/>
    <MediaLengthInSeconds xmlns="6b36425a-1ebe-43c9-8306-b0cc04ce306f" xsi:nil="true"/>
    <SharedWithUsers xmlns="175214cf-9044-404d-b68e-55e5f0b886e2">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F9FC65-F3EF-490B-98F9-947726A53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6425a-1ebe-43c9-8306-b0cc04ce306f"/>
    <ds:schemaRef ds:uri="175214cf-9044-404d-b68e-55e5f0b886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4A43BA-9C10-4369-8171-FE25F598C79C}">
  <ds:schemaRefs>
    <ds:schemaRef ds:uri="http://schemas.microsoft.com/office/2006/documentManagement/types"/>
    <ds:schemaRef ds:uri="6b36425a-1ebe-43c9-8306-b0cc04ce306f"/>
    <ds:schemaRef ds:uri="http://www.w3.org/XML/1998/namespace"/>
    <ds:schemaRef ds:uri="http://schemas.microsoft.com/office/infopath/2007/PartnerControls"/>
    <ds:schemaRef ds:uri="http://purl.org/dc/elements/1.1/"/>
    <ds:schemaRef ds:uri="http://schemas.openxmlformats.org/package/2006/metadata/core-properties"/>
    <ds:schemaRef ds:uri="175214cf-9044-404d-b68e-55e5f0b886e2"/>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932032F0-3D8F-4585-BBD8-93E713FEBE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1805</Words>
  <Application>Microsoft Office PowerPoint</Application>
  <PresentationFormat>Widescreen</PresentationFormat>
  <Paragraphs>314</Paragraphs>
  <Slides>36</Slides>
  <Notes>36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Calibri</vt:lpstr>
      <vt:lpstr>Calibri Light</vt:lpstr>
      <vt:lpstr>Poppins</vt:lpstr>
      <vt:lpstr>Poppins Light</vt:lpstr>
      <vt:lpstr>Poppins SemiBold</vt:lpstr>
      <vt:lpstr>Sofia Pro Light</vt:lpstr>
      <vt:lpstr>Sofia Pro Regular</vt:lpstr>
      <vt:lpstr>Sofia Pro Semi Bold</vt:lpstr>
      <vt:lpstr>Symbol</vt:lpstr>
      <vt:lpstr>Office Theme</vt:lpstr>
      <vt:lpstr>1_Office Theme</vt:lpstr>
      <vt:lpstr>Custom Design</vt:lpstr>
      <vt:lpstr>PowerPoint Presentation</vt:lpstr>
      <vt:lpstr>PowerPoint Presentation</vt:lpstr>
      <vt:lpstr>A little about me…</vt:lpstr>
      <vt:lpstr>Learning Agreement</vt:lpstr>
      <vt:lpstr>What we’ll cover:</vt:lpstr>
      <vt:lpstr>Eligibility for Funding = Good Governance</vt:lpstr>
      <vt:lpstr>Eligibility for Funding = Good Governance – ‘House in order’</vt:lpstr>
      <vt:lpstr>Health Check Tool</vt:lpstr>
      <vt:lpstr>PowerPoint Presentation</vt:lpstr>
      <vt:lpstr>PowerPoint Presentation</vt:lpstr>
      <vt:lpstr>Different ways to generate income</vt:lpstr>
      <vt:lpstr>What is grant funding?</vt:lpstr>
      <vt:lpstr>Grant funding... Ways to approach it</vt:lpstr>
      <vt:lpstr>Grant funding: The “Don’ts”</vt:lpstr>
      <vt:lpstr>Grant funding: The “Dos”</vt:lpstr>
      <vt:lpstr>Some things to think about!</vt:lpstr>
      <vt:lpstr>Grant funding:  Where to look…</vt:lpstr>
      <vt:lpstr>Where can I find grants?</vt:lpstr>
      <vt:lpstr>National Funders</vt:lpstr>
      <vt:lpstr>National Lottery Awards for All</vt:lpstr>
      <vt:lpstr>Movement fund - £300-£15k</vt:lpstr>
      <vt:lpstr>Swimming Pool Support Fund - £63m</vt:lpstr>
      <vt:lpstr>Local Funders</vt:lpstr>
      <vt:lpstr>PowerPoint Presentation</vt:lpstr>
      <vt:lpstr>Sponsorship… or is it really partnerships?</vt:lpstr>
      <vt:lpstr>Gift Aid - https://www.gov.uk/claim-gift-aid </vt:lpstr>
      <vt:lpstr>Crowdfunding - https://www.sportengland.org/funds-and-campaigns/our-funds/active-together </vt:lpstr>
      <vt:lpstr>Crowdfunding – Some relevant examples</vt:lpstr>
      <vt:lpstr>PowerPoint Presentation</vt:lpstr>
      <vt:lpstr>PowerPoint Presentation</vt:lpstr>
      <vt:lpstr>Crowdfunding – What to do next?</vt:lpstr>
      <vt:lpstr>Reflection</vt:lpstr>
      <vt:lpstr>Feedback</vt:lpstr>
      <vt:lpstr>Recap:</vt:lpstr>
      <vt:lpstr>Buddle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Huby</dc:creator>
  <cp:lastModifiedBy>Katherine Percival</cp:lastModifiedBy>
  <cp:revision>1</cp:revision>
  <dcterms:created xsi:type="dcterms:W3CDTF">2021-06-02T12:41:42Z</dcterms:created>
  <dcterms:modified xsi:type="dcterms:W3CDTF">2025-02-04T17:38:03Z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0x0101007B94E57DE5F98047A43945233DAD41D2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